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9.svg" ContentType="image/svg+xml"/>
  <Override PartName="/ppt/media/image51.svg" ContentType="image/svg+xml"/>
  <Override PartName="/ppt/media/image5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sldIdLst>
    <p:sldId id="346" r:id="rId5"/>
    <p:sldId id="508" r:id="rId7"/>
    <p:sldId id="616" r:id="rId8"/>
    <p:sldId id="645" r:id="rId9"/>
    <p:sldId id="643" r:id="rId10"/>
    <p:sldId id="642" r:id="rId11"/>
    <p:sldId id="651" r:id="rId12"/>
    <p:sldId id="644" r:id="rId13"/>
    <p:sldId id="617" r:id="rId14"/>
    <p:sldId id="646" r:id="rId15"/>
    <p:sldId id="649" r:id="rId16"/>
    <p:sldId id="647" r:id="rId17"/>
    <p:sldId id="648" r:id="rId18"/>
    <p:sldId id="618" r:id="rId19"/>
    <p:sldId id="652" r:id="rId20"/>
    <p:sldId id="655" r:id="rId21"/>
    <p:sldId id="654" r:id="rId22"/>
    <p:sldId id="653" r:id="rId23"/>
    <p:sldId id="619" r:id="rId24"/>
    <p:sldId id="656" r:id="rId25"/>
    <p:sldId id="657" r:id="rId26"/>
    <p:sldId id="620" r:id="rId27"/>
    <p:sldId id="623" r:id="rId28"/>
    <p:sldId id="633" r:id="rId29"/>
    <p:sldId id="634" r:id="rId30"/>
    <p:sldId id="663" r:id="rId31"/>
    <p:sldId id="664" r:id="rId32"/>
    <p:sldId id="665" r:id="rId33"/>
    <p:sldId id="666" r:id="rId34"/>
    <p:sldId id="667" r:id="rId35"/>
    <p:sldId id="668" r:id="rId36"/>
    <p:sldId id="658" r:id="rId37"/>
    <p:sldId id="659" r:id="rId38"/>
    <p:sldId id="660" r:id="rId3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448" autoAdjust="0"/>
  </p:normalViewPr>
  <p:slideViewPr>
    <p:cSldViewPr snapToGrid="0" showGuides="1">
      <p:cViewPr varScale="1">
        <p:scale>
          <a:sx n="85" d="100"/>
          <a:sy n="85" d="100"/>
        </p:scale>
        <p:origin x="800" y="64"/>
      </p:cViewPr>
      <p:guideLst>
        <p:guide orient="horz" pos="2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5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3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3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3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3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NULL" TargetMode="External"/><Relationship Id="rId5" Type="http://schemas.openxmlformats.org/officeDocument/2006/relationships/image" Target="../media/image14.png"/><Relationship Id="rId4" Type="http://schemas.openxmlformats.org/officeDocument/2006/relationships/tags" Target="../tags/tag189.xml"/><Relationship Id="rId3" Type="http://schemas.openxmlformats.org/officeDocument/2006/relationships/image" Target="../media/image13.png"/><Relationship Id="rId2" Type="http://schemas.openxmlformats.org/officeDocument/2006/relationships/tags" Target="../tags/tag188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197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image" Target="NULL" TargetMode="External"/><Relationship Id="rId5" Type="http://schemas.openxmlformats.org/officeDocument/2006/relationships/image" Target="../media/image15.png"/><Relationship Id="rId4" Type="http://schemas.openxmlformats.org/officeDocument/2006/relationships/tags" Target="../tags/tag218.xml"/><Relationship Id="rId3" Type="http://schemas.openxmlformats.org/officeDocument/2006/relationships/image" Target="../media/image12.png"/><Relationship Id="rId2" Type="http://schemas.openxmlformats.org/officeDocument/2006/relationships/tags" Target="../tags/tag217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image" Target="../media/image16.png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NULL" TargetMode="External"/><Relationship Id="rId5" Type="http://schemas.openxmlformats.org/officeDocument/2006/relationships/image" Target="../media/image14.png"/><Relationship Id="rId4" Type="http://schemas.openxmlformats.org/officeDocument/2006/relationships/tags" Target="../tags/tag232.xml"/><Relationship Id="rId3" Type="http://schemas.openxmlformats.org/officeDocument/2006/relationships/image" Target="../media/image13.png"/><Relationship Id="rId2" Type="http://schemas.openxmlformats.org/officeDocument/2006/relationships/tags" Target="../tags/tag231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image" Target="../media/image12.png"/><Relationship Id="rId2" Type="http://schemas.openxmlformats.org/officeDocument/2006/relationships/tags" Target="../tags/tag276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image" Target="NULL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82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8" Type="http://schemas.openxmlformats.org/officeDocument/2006/relationships/tags" Target="../tags/tag306.xml"/><Relationship Id="rId17" Type="http://schemas.openxmlformats.org/officeDocument/2006/relationships/tags" Target="../tags/tag305.xml"/><Relationship Id="rId16" Type="http://schemas.openxmlformats.org/officeDocument/2006/relationships/tags" Target="../tags/tag304.xml"/><Relationship Id="rId15" Type="http://schemas.openxmlformats.org/officeDocument/2006/relationships/tags" Target="../tags/tag303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584"/>
            <a:ext cx="7780867" cy="39073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740" y="208105"/>
            <a:ext cx="2338722" cy="7565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50749"/>
            <a:ext cx="10363200" cy="18015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4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328" y="3338347"/>
            <a:ext cx="3281072" cy="1676713"/>
          </a:xfrm>
        </p:spPr>
        <p:txBody>
          <a:bodyPr anchor="ctr"/>
          <a:lstStyle>
            <a:lvl1pPr marL="0" indent="0" algn="ctr">
              <a:buNone/>
              <a:defRPr sz="174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332740" indent="0" algn="ctr">
              <a:buNone/>
              <a:defRPr sz="1455"/>
            </a:lvl2pPr>
            <a:lvl3pPr marL="665480" indent="0" algn="ctr">
              <a:buNone/>
              <a:defRPr sz="1310"/>
            </a:lvl3pPr>
            <a:lvl4pPr marL="998220" indent="0" algn="ctr">
              <a:buNone/>
              <a:defRPr sz="1165"/>
            </a:lvl4pPr>
            <a:lvl5pPr marL="1330960" indent="0" algn="ctr">
              <a:buNone/>
              <a:defRPr sz="1165"/>
            </a:lvl5pPr>
            <a:lvl6pPr marL="1664335" indent="0" algn="ctr">
              <a:buNone/>
              <a:defRPr sz="1165"/>
            </a:lvl6pPr>
            <a:lvl7pPr marL="1997075" indent="0" algn="ctr">
              <a:buNone/>
              <a:defRPr sz="1165"/>
            </a:lvl7pPr>
            <a:lvl8pPr marL="2329815" indent="0" algn="ctr">
              <a:buNone/>
              <a:defRPr sz="1165"/>
            </a:lvl8pPr>
            <a:lvl9pPr marL="2662555" indent="0" algn="ctr">
              <a:buNone/>
              <a:defRPr sz="1165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11E5A8C4-F94E-4A4D-B776-B3BB18CDA35D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B6C0577D-58D8-4251-BB4A-6E97FC77C3C3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9110" y="1164253"/>
            <a:ext cx="12175975" cy="69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3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400" y="127000"/>
            <a:ext cx="1028701" cy="9038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170" y="126827"/>
            <a:ext cx="9320890" cy="905173"/>
          </a:xfrm>
          <a:prstGeom prst="rect">
            <a:avLst/>
          </a:prstGeom>
        </p:spPr>
        <p:txBody>
          <a:bodyPr anchor="ctr"/>
          <a:lstStyle>
            <a:lvl1pPr algn="l">
              <a:defRPr sz="291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32" y="1366228"/>
            <a:ext cx="11136196" cy="4810735"/>
          </a:xfrm>
        </p:spPr>
        <p:txBody>
          <a:bodyPr/>
          <a:lstStyle>
            <a:lvl1pPr marL="166370" indent="-166370"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1pPr>
            <a:lvl2pPr marL="499110" indent="-166370"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2pPr>
            <a:lvl3pPr marL="831850" indent="-166370"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3pPr>
            <a:lvl4pPr marL="1164590" indent="-166370"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4pPr>
            <a:lvl5pPr marL="1497965" indent="-166370"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EB5A700-1889-4F34-AAA5-2300069278BC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3EE7D1D6-BD75-4ED8-A4EE-71289BB04787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850" y="1477433"/>
            <a:ext cx="12331701" cy="1227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13280" y="280683"/>
            <a:ext cx="9240520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DA0A81C-8E88-4F9C-8479-6C2EA135095E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81B08B0F-86E2-4959-8D4C-39794027DA60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8682" y="1445684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 txBox="1"/>
          <p:nvPr userDrawn="1"/>
        </p:nvSpPr>
        <p:spPr>
          <a:xfrm>
            <a:off x="2123017" y="270934"/>
            <a:ext cx="9224434" cy="10308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37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745">
                <a:solidFill>
                  <a:schemeClr val="tx1"/>
                </a:solidFill>
              </a:defRPr>
            </a:lvl1pPr>
            <a:lvl2pPr marL="33274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2pPr>
            <a:lvl3pPr marL="66548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3pPr>
            <a:lvl4pPr marL="99822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 marL="133096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  <a:lvl6pPr marL="166433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6pPr>
            <a:lvl7pPr marL="199707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7pPr>
            <a:lvl8pPr marL="232981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8pPr>
            <a:lvl9pPr marL="266255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43D81186-F576-454B-90D6-9049449B703E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754A0B0-F1E1-4C75-AD06-CFCEBFD55A6A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77950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1" y="78318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29536" y="228170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C6B4C4E-B5BF-4D88-832B-7823EBB56793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501FFB-2E93-4A6B-A79D-EC0FD954E631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98600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E0EC85AC-3DFC-4E8C-AB8E-DCBACAB943D8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63A559DF-C00E-4B7C-80FD-CC65FE27DCF0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65251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133" y="3598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29536" y="18609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194E595-B90A-4DF9-9393-E8A7EA54759D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FE5CAF5-A737-4280-B5C1-680B34F3ED86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8043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5616" y="1397000"/>
            <a:ext cx="12338050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8488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18488"/>
            <a:ext cx="6172200" cy="4242563"/>
          </a:xfrm>
        </p:spPr>
        <p:txBody>
          <a:bodyPr/>
          <a:lstStyle>
            <a:lvl1pPr>
              <a:defRPr sz="2330"/>
            </a:lvl1pPr>
            <a:lvl2pPr>
              <a:defRPr sz="2040"/>
            </a:lvl2pPr>
            <a:lvl3pPr>
              <a:defRPr sz="1745"/>
            </a:lvl3pPr>
            <a:lvl4pPr>
              <a:defRPr sz="1455"/>
            </a:lvl4pPr>
            <a:lvl5pPr>
              <a:defRPr sz="1455"/>
            </a:lvl5pPr>
            <a:lvl6pPr>
              <a:defRPr sz="1455"/>
            </a:lvl6pPr>
            <a:lvl7pPr>
              <a:defRPr sz="1455"/>
            </a:lvl7pPr>
            <a:lvl8pPr>
              <a:defRPr sz="1455"/>
            </a:lvl8pPr>
            <a:lvl9pPr>
              <a:defRPr sz="145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8688"/>
            <a:ext cx="3932238" cy="2650300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7D0E34-0D74-4730-8030-847ED8B2EC78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A46099A2-6E73-4092-AC62-835122D447BC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452034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0" y="124884"/>
            <a:ext cx="1511301" cy="132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544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615440"/>
            <a:ext cx="6172200" cy="4245611"/>
          </a:xfrm>
        </p:spPr>
        <p:txBody>
          <a:bodyPr rtlCol="0">
            <a:normAutofit/>
          </a:bodyPr>
          <a:lstStyle>
            <a:lvl1pPr marL="0" indent="0">
              <a:buNone/>
              <a:defRPr sz="2330"/>
            </a:lvl1pPr>
            <a:lvl2pPr marL="332740" indent="0">
              <a:buNone/>
              <a:defRPr sz="2040"/>
            </a:lvl2pPr>
            <a:lvl3pPr marL="665480" indent="0">
              <a:buNone/>
              <a:defRPr sz="1745"/>
            </a:lvl3pPr>
            <a:lvl4pPr marL="998220" indent="0">
              <a:buNone/>
              <a:defRPr sz="1455"/>
            </a:lvl4pPr>
            <a:lvl5pPr marL="1330960" indent="0">
              <a:buNone/>
              <a:defRPr sz="1455"/>
            </a:lvl5pPr>
            <a:lvl6pPr marL="1664335" indent="0">
              <a:buNone/>
              <a:defRPr sz="1455"/>
            </a:lvl6pPr>
            <a:lvl7pPr marL="1997075" indent="0">
              <a:buNone/>
              <a:defRPr sz="1455"/>
            </a:lvl7pPr>
            <a:lvl8pPr marL="2329815" indent="0">
              <a:buNone/>
              <a:defRPr sz="1455"/>
            </a:lvl8pPr>
            <a:lvl9pPr marL="2662555" indent="0">
              <a:buNone/>
              <a:defRPr sz="1455"/>
            </a:lvl9pPr>
          </a:lstStyle>
          <a:p>
            <a:pPr lvl="0" fontAlgn="base"/>
            <a:r>
              <a:rPr lang="zh-CN" altLang="en-US" strike="noStrike" noProof="0"/>
              <a:t>单击图标添加图片</a:t>
            </a:r>
            <a:endParaRPr lang="en-US" strike="noStrik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5640"/>
            <a:ext cx="3932238" cy="2653348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CDAD6A8-F4FD-4D5B-990E-A37C39E1FFB6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6EC8CD8-8488-4A18-B2E7-0541019B05E8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83784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6C7459A-6A09-49B3-B29C-97D48A977B28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FB85E63-CC36-4DD1-8EC8-7FB3B8FDD24D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90651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4950" y="76200"/>
            <a:ext cx="1513416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658111"/>
            <a:ext cx="2628901" cy="451885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8111"/>
            <a:ext cx="7734301" cy="451885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57D293A-7940-437B-AB43-A39AD7A88B38}" type="datetime1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3978EB8-D335-4E89-B15D-D471F3571B4E}" type="slidenum">
              <a:rPr lang="zh-CN" altLang="en-US" noProof="1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1066803" y="269875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1066803" y="3155951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0" u="none" strike="noStrike" kern="1200" cap="none" spc="0" normalizeH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iSans Medium" panose="00000600000000000000" charset="-122"/>
                <a:ea typeface="+mj-ea"/>
              </a:defRPr>
            </a:lvl1pPr>
          </a:lstStyle>
          <a:p>
            <a:r>
              <a:rPr lang="zh-CN" altLang="en-US" smtClean="0">
                <a:ea typeface="MiSans Medium" panose="00000600000000000000" charset="-122"/>
              </a:rPr>
              <a:t>谢谢观看</a:t>
            </a:r>
            <a:endParaRPr lang="zh-CN" altLang="en-US" smtClean="0">
              <a:ea typeface="MiSans Medium" panose="00000600000000000000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572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44704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7180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4704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3312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85788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3312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0 h 1879600"/>
              <a:gd name="connisteX1" fmla="*/ 10972800 w 10972800"/>
              <a:gd name="connsiteY1" fmla="*/ 0 h 1879600"/>
              <a:gd name="connisteX2" fmla="*/ 10972800 w 10972800"/>
              <a:gd name="connsiteY2" fmla="*/ 1879600 h 1879600"/>
              <a:gd name="connisteX3" fmla="*/ 0 w 10972800"/>
              <a:gd name="connsiteY3" fmla="*/ 1879600 h 1879600"/>
              <a:gd name="connisteX4" fmla="*/ 0 w 10972800"/>
              <a:gd name="connsiteY4" fmla="*/ 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879600">
                <a:moveTo>
                  <a:pt x="0" y="0"/>
                </a:moveTo>
                <a:lnTo>
                  <a:pt x="10972800" y="0"/>
                </a:lnTo>
                <a:lnTo>
                  <a:pt x="10972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0 h 2235200"/>
              <a:gd name="connisteX1" fmla="*/ 10972800 w 10972800"/>
              <a:gd name="connsiteY1" fmla="*/ 0 h 2235200"/>
              <a:gd name="connisteX2" fmla="*/ 10972800 w 10972800"/>
              <a:gd name="connsiteY2" fmla="*/ 2235200 h 2235200"/>
              <a:gd name="connisteX3" fmla="*/ 0 w 10972800"/>
              <a:gd name="connsiteY3" fmla="*/ 2235200 h 2235200"/>
              <a:gd name="connisteX4" fmla="*/ 0 w 10972800"/>
              <a:gd name="connsiteY4" fmla="*/ 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35200">
                <a:moveTo>
                  <a:pt x="0" y="0"/>
                </a:moveTo>
                <a:lnTo>
                  <a:pt x="10972800" y="0"/>
                </a:lnTo>
                <a:lnTo>
                  <a:pt x="10972800" y="2235200"/>
                </a:lnTo>
                <a:lnTo>
                  <a:pt x="0" y="2235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15240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0320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2133600"/>
            <a:ext cx="5334000" cy="3505200"/>
          </a:xfrm>
          <a:custGeom>
            <a:avLst/>
            <a:gdLst>
              <a:gd name="connisteX0" fmla="*/ 0 w 5334000"/>
              <a:gd name="connsiteY0" fmla="*/ 0 h 3505200"/>
              <a:gd name="connisteX1" fmla="*/ 5334000 w 5334000"/>
              <a:gd name="connsiteY1" fmla="*/ 0 h 3505200"/>
              <a:gd name="connisteX2" fmla="*/ 5334000 w 5334000"/>
              <a:gd name="connsiteY2" fmla="*/ 3505200 h 3505200"/>
              <a:gd name="connisteX3" fmla="*/ 0 w 5334000"/>
              <a:gd name="connsiteY3" fmla="*/ 3505200 h 3505200"/>
              <a:gd name="connisteX4" fmla="*/ 0 w 53340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3505200">
                <a:moveTo>
                  <a:pt x="0" y="0"/>
                </a:moveTo>
                <a:lnTo>
                  <a:pt x="5334000" y="0"/>
                </a:lnTo>
                <a:lnTo>
                  <a:pt x="53340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99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装饰  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48400" y="2133600"/>
            <a:ext cx="5334000" cy="3505200"/>
          </a:xfrm>
          <a:custGeom>
            <a:avLst/>
            <a:gdLst>
              <a:gd name="connisteX0" fmla="*/ 0 w 5334000"/>
              <a:gd name="connsiteY0" fmla="*/ 0 h 3505200"/>
              <a:gd name="connisteX1" fmla="*/ 5334000 w 5334000"/>
              <a:gd name="connsiteY1" fmla="*/ 0 h 3505200"/>
              <a:gd name="connisteX2" fmla="*/ 5334000 w 5334000"/>
              <a:gd name="connsiteY2" fmla="*/ 3505200 h 3505200"/>
              <a:gd name="connisteX3" fmla="*/ 0 w 5334000"/>
              <a:gd name="connsiteY3" fmla="*/ 3505200 h 3505200"/>
              <a:gd name="connisteX4" fmla="*/ 0 w 53340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3505200">
                <a:moveTo>
                  <a:pt x="0" y="0"/>
                </a:moveTo>
                <a:lnTo>
                  <a:pt x="5334000" y="0"/>
                </a:lnTo>
                <a:lnTo>
                  <a:pt x="53340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299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082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641600"/>
            <a:ext cx="3251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2082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2641600"/>
            <a:ext cx="3251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2082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2641600"/>
            <a:ext cx="3251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0 h 5638800"/>
              <a:gd name="connisteX1" fmla="*/ 6934200 w 6934200"/>
              <a:gd name="connsiteY1" fmla="*/ 0 h 5638800"/>
              <a:gd name="connisteX2" fmla="*/ 6934200 w 6934200"/>
              <a:gd name="connsiteY2" fmla="*/ 5638800 h 5638800"/>
              <a:gd name="connisteX3" fmla="*/ 0 w 6934200"/>
              <a:gd name="connsiteY3" fmla="*/ 5638800 h 5638800"/>
              <a:gd name="connisteX4" fmla="*/ 0 w 69342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5638800">
                <a:moveTo>
                  <a:pt x="0" y="0"/>
                </a:moveTo>
                <a:lnTo>
                  <a:pt x="6934200" y="0"/>
                </a:lnTo>
                <a:lnTo>
                  <a:pt x="69342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0 h 4724400"/>
              <a:gd name="connisteX1" fmla="*/ 5334000 w 5334000"/>
              <a:gd name="connsiteY1" fmla="*/ 0 h 4724400"/>
              <a:gd name="connisteX2" fmla="*/ 5334000 w 5334000"/>
              <a:gd name="connsiteY2" fmla="*/ 4724400 h 4724400"/>
              <a:gd name="connisteX3" fmla="*/ 0 w 5334000"/>
              <a:gd name="connsiteY3" fmla="*/ 4724400 h 4724400"/>
              <a:gd name="connisteX4" fmla="*/ 0 w 53340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724400">
                <a:moveTo>
                  <a:pt x="0" y="0"/>
                </a:moveTo>
                <a:lnTo>
                  <a:pt x="5334000" y="0"/>
                </a:lnTo>
                <a:lnTo>
                  <a:pt x="53340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2667000" y="1955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479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3987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0 h 4724400"/>
              <a:gd name="connisteX1" fmla="*/ 5334000 w 5334000"/>
              <a:gd name="connsiteY1" fmla="*/ 0 h 4724400"/>
              <a:gd name="connisteX2" fmla="*/ 5334000 w 5334000"/>
              <a:gd name="connsiteY2" fmla="*/ 4724400 h 4724400"/>
              <a:gd name="connisteX3" fmla="*/ 0 w 5334000"/>
              <a:gd name="connsiteY3" fmla="*/ 4724400 h 4724400"/>
              <a:gd name="connisteX4" fmla="*/ 0 w 53340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724400">
                <a:moveTo>
                  <a:pt x="0" y="0"/>
                </a:moveTo>
                <a:lnTo>
                  <a:pt x="5334000" y="0"/>
                </a:lnTo>
                <a:lnTo>
                  <a:pt x="53340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8305800" y="1955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479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3987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835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0 h 2692400"/>
              <a:gd name="connisteX1" fmla="*/ 10972800 w 10972800"/>
              <a:gd name="connsiteY1" fmla="*/ 0 h 2692400"/>
              <a:gd name="connisteX2" fmla="*/ 10972800 w 10972800"/>
              <a:gd name="connsiteY2" fmla="*/ 2692400 h 2692400"/>
              <a:gd name="connisteX3" fmla="*/ 0 w 10972800"/>
              <a:gd name="connsiteY3" fmla="*/ 2692400 h 2692400"/>
              <a:gd name="connisteX4" fmla="*/ 0 w 10972800"/>
              <a:gd name="connsiteY4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692400">
                <a:moveTo>
                  <a:pt x="0" y="0"/>
                </a:moveTo>
                <a:lnTo>
                  <a:pt x="10972800" y="0"/>
                </a:lnTo>
                <a:lnTo>
                  <a:pt x="10972800" y="2692400"/>
                </a:lnTo>
                <a:lnTo>
                  <a:pt x="0" y="2692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0 h 1422400"/>
              <a:gd name="connisteX1" fmla="*/ 50800 w 50800"/>
              <a:gd name="connsiteY1" fmla="*/ 0 h 1422400"/>
              <a:gd name="connisteX2" fmla="*/ 50800 w 50800"/>
              <a:gd name="connsiteY2" fmla="*/ 1422400 h 1422400"/>
              <a:gd name="connisteX3" fmla="*/ 0 w 50800"/>
              <a:gd name="connsiteY3" fmla="*/ 1422400 h 1422400"/>
              <a:gd name="connisteX4" fmla="*/ 0 w 50800"/>
              <a:gd name="connsiteY4" fmla="*/ 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1082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4069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49657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1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4165600" y="1524000"/>
            <a:ext cx="7416800" cy="2209800"/>
          </a:xfrm>
          <a:custGeom>
            <a:avLst/>
            <a:gdLst>
              <a:gd name="connisteX0" fmla="*/ 0 w 7416800"/>
              <a:gd name="connsiteY0" fmla="*/ 0 h 2209800"/>
              <a:gd name="connisteX1" fmla="*/ 7416800 w 7416800"/>
              <a:gd name="connsiteY1" fmla="*/ 0 h 2209800"/>
              <a:gd name="connisteX2" fmla="*/ 7416800 w 7416800"/>
              <a:gd name="connsiteY2" fmla="*/ 2209800 h 2209800"/>
              <a:gd name="connisteX3" fmla="*/ 0 w 7416800"/>
              <a:gd name="connsiteY3" fmla="*/ 2209800 h 2209800"/>
              <a:gd name="connisteX4" fmla="*/ 0 w 7416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416800" h="2209800">
                <a:moveTo>
                  <a:pt x="0" y="0"/>
                </a:moveTo>
                <a:lnTo>
                  <a:pt x="7416800" y="0"/>
                </a:lnTo>
                <a:lnTo>
                  <a:pt x="7416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3556000" cy="2209800"/>
          </a:xfrm>
          <a:custGeom>
            <a:avLst/>
            <a:gdLst>
              <a:gd name="connisteX0" fmla="*/ 0 w 3556000"/>
              <a:gd name="connsiteY0" fmla="*/ 0 h 2209800"/>
              <a:gd name="connisteX1" fmla="*/ 3556000 w 3556000"/>
              <a:gd name="connsiteY1" fmla="*/ 0 h 2209800"/>
              <a:gd name="connisteX2" fmla="*/ 3556000 w 3556000"/>
              <a:gd name="connsiteY2" fmla="*/ 2209800 h 2209800"/>
              <a:gd name="connisteX3" fmla="*/ 0 w 3556000"/>
              <a:gd name="connsiteY3" fmla="*/ 2209800 h 2209800"/>
              <a:gd name="connisteX4" fmla="*/ 0 w 3556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56000" h="2209800">
                <a:moveTo>
                  <a:pt x="0" y="0"/>
                </a:moveTo>
                <a:lnTo>
                  <a:pt x="3556000" y="0"/>
                </a:lnTo>
                <a:lnTo>
                  <a:pt x="3556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470400" y="18923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470400" y="24511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165600" y="4038600"/>
            <a:ext cx="7416800" cy="2209800"/>
          </a:xfrm>
          <a:custGeom>
            <a:avLst/>
            <a:gdLst>
              <a:gd name="connisteX0" fmla="*/ 0 w 7416800"/>
              <a:gd name="connsiteY0" fmla="*/ 0 h 2209800"/>
              <a:gd name="connisteX1" fmla="*/ 7416800 w 7416800"/>
              <a:gd name="connsiteY1" fmla="*/ 0 h 2209800"/>
              <a:gd name="connisteX2" fmla="*/ 7416800 w 7416800"/>
              <a:gd name="connsiteY2" fmla="*/ 2209800 h 2209800"/>
              <a:gd name="connisteX3" fmla="*/ 0 w 7416800"/>
              <a:gd name="connsiteY3" fmla="*/ 2209800 h 2209800"/>
              <a:gd name="connisteX4" fmla="*/ 0 w 7416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416800" h="2209800">
                <a:moveTo>
                  <a:pt x="0" y="0"/>
                </a:moveTo>
                <a:lnTo>
                  <a:pt x="7416800" y="0"/>
                </a:lnTo>
                <a:lnTo>
                  <a:pt x="7416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3556000" cy="2209800"/>
          </a:xfrm>
          <a:custGeom>
            <a:avLst/>
            <a:gdLst>
              <a:gd name="connisteX0" fmla="*/ 0 w 3556000"/>
              <a:gd name="connsiteY0" fmla="*/ 0 h 2209800"/>
              <a:gd name="connisteX1" fmla="*/ 3556000 w 3556000"/>
              <a:gd name="connsiteY1" fmla="*/ 0 h 2209800"/>
              <a:gd name="connisteX2" fmla="*/ 3556000 w 3556000"/>
              <a:gd name="connsiteY2" fmla="*/ 2209800 h 2209800"/>
              <a:gd name="connisteX3" fmla="*/ 0 w 3556000"/>
              <a:gd name="connsiteY3" fmla="*/ 2209800 h 2209800"/>
              <a:gd name="connisteX4" fmla="*/ 0 w 3556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56000" h="2209800">
                <a:moveTo>
                  <a:pt x="0" y="0"/>
                </a:moveTo>
                <a:lnTo>
                  <a:pt x="3556000" y="0"/>
                </a:lnTo>
                <a:lnTo>
                  <a:pt x="3556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470400" y="44069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470400" y="49657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图上右标下右内-装饰左叠-默认位置-并列-30_76_group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7056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69189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705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705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9448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9662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0 h 4165600"/>
              <a:gd name="connisteX1" fmla="*/ 5334000 w 5334000"/>
              <a:gd name="connsiteY1" fmla="*/ 0 h 4165600"/>
              <a:gd name="connisteX2" fmla="*/ 5334000 w 5334000"/>
              <a:gd name="connsiteY2" fmla="*/ 4165600 h 4165600"/>
              <a:gd name="connisteX3" fmla="*/ 0 w 5334000"/>
              <a:gd name="connsiteY3" fmla="*/ 4165600 h 4165600"/>
              <a:gd name="connisteX4" fmla="*/ 0 w 5334000"/>
              <a:gd name="connsiteY4" fmla="*/ 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165600">
                <a:moveTo>
                  <a:pt x="0" y="0"/>
                </a:moveTo>
                <a:lnTo>
                  <a:pt x="5334000" y="0"/>
                </a:lnTo>
                <a:lnTo>
                  <a:pt x="5334000" y="4165600"/>
                </a:lnTo>
                <a:lnTo>
                  <a:pt x="0" y="416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0 h 4165600"/>
              <a:gd name="connisteX1" fmla="*/ 5334000 w 5334000"/>
              <a:gd name="connsiteY1" fmla="*/ 0 h 4165600"/>
              <a:gd name="connisteX2" fmla="*/ 5334000 w 5334000"/>
              <a:gd name="connsiteY2" fmla="*/ 4165600 h 4165600"/>
              <a:gd name="connisteX3" fmla="*/ 0 w 5334000"/>
              <a:gd name="connsiteY3" fmla="*/ 4165600 h 4165600"/>
              <a:gd name="connisteX4" fmla="*/ 0 w 5334000"/>
              <a:gd name="connsiteY4" fmla="*/ 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165600">
                <a:moveTo>
                  <a:pt x="0" y="0"/>
                </a:moveTo>
                <a:lnTo>
                  <a:pt x="5334000" y="0"/>
                </a:lnTo>
                <a:lnTo>
                  <a:pt x="5334000" y="4165600"/>
                </a:lnTo>
                <a:lnTo>
                  <a:pt x="0" y="416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C:/Users/win10/AppData/Local/Temp/figmazip/slide_2ad4a34e981c2822\datas\装饰-12002&amp;67894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3733165" y="2534920"/>
            <a:ext cx="786765" cy="1898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3403598" y="0"/>
            <a:ext cx="26035" cy="431803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4800000" scaled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609603" y="4953003"/>
            <a:ext cx="25400" cy="19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840000" scaled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3733800" y="2984500"/>
            <a:ext cx="7113905" cy="121920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 u="none" strike="noStrike" kern="1200" cap="none" spc="0" normalizeH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iSans Normal" panose="00000500000000000000" charset="-122"/>
                <a:ea typeface="+mn-ea"/>
              </a:defRPr>
            </a:lvl1pPr>
          </a:lstStyle>
          <a:p>
            <a:r>
              <a:rPr lang="zh-CN" altLang="en-US" smtClean="0">
                <a:latin typeface="MiSans Medium" panose="00000600000000000000" charset="-122"/>
                <a:ea typeface="MiSans Medium" panose="00000600000000000000" charset="-122"/>
              </a:rPr>
              <a:t>章节页的标题章节页</a:t>
            </a:r>
            <a:endParaRPr lang="zh-CN" altLang="en-US" smtClean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850904" y="2417345"/>
            <a:ext cx="2247897" cy="200100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31000"/>
              </a:lnSpc>
              <a:buNone/>
              <a:defRPr sz="100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  <a:lvl2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2pPr>
            <a:lvl3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3pPr>
            <a:lvl4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4pPr>
            <a:lvl5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目录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  <a:lumMod val="90000"/>
                </a:schemeClr>
              </a:gs>
              <a:gs pos="100000">
                <a:schemeClr val="accent2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  <a:lumMod val="90000"/>
                </a:schemeClr>
              </a:gs>
              <a:gs pos="100000">
                <a:schemeClr val="accent2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  <a:lumMod val="90000"/>
                </a:schemeClr>
              </a:gs>
              <a:gs pos="100000">
                <a:schemeClr val="accent2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  <a:lumMod val="90000"/>
                </a:schemeClr>
              </a:gs>
              <a:gs pos="100000">
                <a:schemeClr val="accent2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  <a:lumMod val="90000"/>
                </a:schemeClr>
              </a:gs>
              <a:gs pos="100000">
                <a:schemeClr val="accent2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C:/Users/win10/AppData/Local/Temp/figmazip/slide_0d4466c64b469e3e\datas\装饰-12002&amp;67877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1015365" y="634365"/>
            <a:ext cx="10146665" cy="1898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9" name="图片 8" descr="C:/Users/win10/AppData/Local/Temp/figmazip/slide_0d4466c64b469e3e\datas\装饰-12002&amp;67881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6"/>
          <a:stretch>
            <a:fillRect/>
          </a:stretch>
        </p:blipFill>
        <p:spPr>
          <a:xfrm>
            <a:off x="10375265" y="5892165"/>
            <a:ext cx="786765" cy="189865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12"/>
            </p:custDataLst>
          </p:nvPr>
        </p:nvSpPr>
        <p:spPr>
          <a:xfrm>
            <a:off x="1016000" y="3517900"/>
            <a:ext cx="8573135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n-ea"/>
                <a:ea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1016000" y="1295400"/>
            <a:ext cx="8572500" cy="2095500"/>
          </a:xfrm>
          <a:noFill/>
        </p:spPr>
        <p:txBody>
          <a:bodyPr lIns="0" tIns="0" rIns="0" bIns="0" anchor="b">
            <a:normAutofit/>
          </a:bodyPr>
          <a:lstStyle>
            <a:lvl1pPr algn="l">
              <a:lnSpc>
                <a:spcPct val="111000"/>
              </a:lnSpc>
              <a:buNone/>
              <a:defRPr sz="6000" b="0" u="none" strike="noStrike" kern="1200" cap="none" spc="0" normalizeH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/>
                </a:gradFill>
                <a:latin typeface="MiSans Medium" panose="00000600000000000000" charset="-122"/>
                <a:ea typeface="+mj-ea"/>
              </a:defRPr>
            </a:lvl1pPr>
          </a:lstStyle>
          <a:p>
            <a:r>
              <a:rPr lang="zh-CN" altLang="en-US" smtClean="0">
                <a:ea typeface="MiSans Medium" panose="00000600000000000000" charset="-122"/>
              </a:rPr>
              <a:t>建筑业通用汇报模板</a:t>
            </a:r>
            <a:endParaRPr lang="zh-CN" altLang="en-US" smtClean="0">
              <a:ea typeface="MiSans Medium" panose="000006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4"/>
            </p:custDataLst>
          </p:nvPr>
        </p:nvSpPr>
        <p:spPr>
          <a:xfrm>
            <a:off x="1015999" y="5765804"/>
            <a:ext cx="4203698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50000"/>
              </a:lnSpc>
              <a:buNone/>
              <a:defRPr sz="20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n-ea"/>
                <a:ea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C:/Users/win10/AppData/Local/Temp/figmazip/slide_2ad4a34e981c2822\datas\装饰-12002&amp;67894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3733165" y="2534920"/>
            <a:ext cx="786765" cy="1898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3403598" y="0"/>
            <a:ext cx="26035" cy="431803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4800000" scaled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609603" y="4953003"/>
            <a:ext cx="25400" cy="19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840000" scaled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3733800" y="2984500"/>
            <a:ext cx="7113905" cy="121920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 u="none" strike="noStrike" kern="1200" cap="none" spc="0" normalizeH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iSans Normal" panose="00000500000000000000" charset="-122"/>
                <a:ea typeface="+mn-ea"/>
              </a:defRPr>
            </a:lvl1pPr>
          </a:lstStyle>
          <a:p>
            <a:r>
              <a:rPr lang="zh-CN" altLang="en-US" smtClean="0"/>
              <a:t>章节页的标题章节页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850904" y="2417345"/>
            <a:ext cx="2247897" cy="200100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31000"/>
              </a:lnSpc>
              <a:buNone/>
              <a:defRPr sz="100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  <a:lvl2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2pPr>
            <a:lvl3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3pPr>
            <a:lvl4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4pPr>
            <a:lvl5pPr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/>
                </a:gra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1066803" y="2698751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1066803" y="3155951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0" u="none" strike="noStrike" kern="1200" cap="none" spc="0" normalizeH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iSans Medium" panose="00000600000000000000" charset="-122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win10/AppData/Local/Temp/figmazip/slide_a5c1055c89805d4f\datas\氛围图-12002&amp;67654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C:/Users/win10/AppData/Local/Temp/figmazip/slide_a5c1055c89805d4f\datas\装饰-12002&amp;67641.png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r:link="rId4"/>
          <a:stretch>
            <a:fillRect/>
          </a:stretch>
        </p:blipFill>
        <p:spPr>
          <a:xfrm>
            <a:off x="609600" y="609600"/>
            <a:ext cx="786765" cy="18986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10"/>
            </p:custDataLst>
          </p:nvPr>
        </p:nvSpPr>
        <p:spPr>
          <a:xfrm>
            <a:off x="609603" y="6223004"/>
            <a:ext cx="1143000" cy="25400"/>
          </a:xfrm>
          <a:prstGeom prst="rect">
            <a:avLst/>
          </a:prstGeom>
          <a:solidFill>
            <a:schemeClr val="tx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09603" y="1828800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09603" y="2489198"/>
            <a:ext cx="22732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48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994805"/>
            <a:ext cx="9031975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0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3" Type="http://schemas.openxmlformats.org/officeDocument/2006/relationships/theme" Target="../theme/theme3.xml"/><Relationship Id="rId42" Type="http://schemas.openxmlformats.org/officeDocument/2006/relationships/tags" Target="../tags/tag315.xml"/><Relationship Id="rId41" Type="http://schemas.openxmlformats.org/officeDocument/2006/relationships/tags" Target="../tags/tag314.xml"/><Relationship Id="rId40" Type="http://schemas.openxmlformats.org/officeDocument/2006/relationships/tags" Target="../tags/tag313.xml"/><Relationship Id="rId4" Type="http://schemas.openxmlformats.org/officeDocument/2006/relationships/slideLayout" Target="../slideLayouts/slideLayout27.xml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image" Target="../media/image12.png"/><Relationship Id="rId33" Type="http://schemas.openxmlformats.org/officeDocument/2006/relationships/tags" Target="../tags/tag307.xml"/><Relationship Id="rId32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3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16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4480" algn="l" defTabSz="914400" rtl="0" eaLnBrk="1" latinLnBrk="0" hangingPunct="1">
        <a:spcBef>
          <a:spcPts val="95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spcBef>
          <a:spcPts val="9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17145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495405E-2761-4DA1-97DB-0E23CB194FDF}" type="datetime1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r>
              <a:rPr lang="zh-CN" altLang="en-US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FC76A73-6861-44DE-9CDD-EE5710919322}" type="slidenum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5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166370" indent="-164465" algn="l" rtl="0" eaLnBrk="0" fontAlgn="base" hangingPunct="0">
        <a:lnSpc>
          <a:spcPct val="90000"/>
        </a:lnSpc>
        <a:spcBef>
          <a:spcPct val="146000"/>
        </a:spcBef>
        <a:spcAft>
          <a:spcPct val="0"/>
        </a:spcAft>
        <a:buFont typeface="Wingdings" panose="05000000000000000000" pitchFamily="2" charset="2"/>
        <a:buChar char="Ø"/>
        <a:defRPr sz="2040" kern="1200">
          <a:solidFill>
            <a:schemeClr val="tx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marL="49911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sz="1745" kern="1200">
          <a:solidFill>
            <a:schemeClr val="tx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2pPr>
      <a:lvl3pPr marL="83185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sz="1455" kern="1200">
          <a:solidFill>
            <a:schemeClr val="tx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3pPr>
      <a:lvl4pPr marL="1164590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4pPr>
      <a:lvl5pPr marL="1497965" indent="-164465" algn="l" rtl="0" eaLnBrk="0" fontAlgn="base" hangingPunct="0">
        <a:lnSpc>
          <a:spcPct val="90000"/>
        </a:lnSpc>
        <a:spcBef>
          <a:spcPct val="730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5pPr>
      <a:lvl6pPr marL="183070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216344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8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82892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6548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3pPr>
      <a:lvl4pPr marL="99822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6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5pPr>
      <a:lvl6pPr marL="166433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199707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32981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66255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氛围图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35"/>
            </p:custDataLst>
          </p:nvPr>
        </p:nvSpPr>
        <p:spPr>
          <a:xfrm>
            <a:off x="-49" y="-317"/>
            <a:ext cx="12192098" cy="6858635"/>
          </a:xfrm>
          <a:prstGeom prst="rect">
            <a:avLst/>
          </a:prstGeom>
          <a:gradFill>
            <a:gsLst>
              <a:gs pos="51000">
                <a:schemeClr val="bg2">
                  <a:alpha val="96000"/>
                </a:schemeClr>
              </a:gs>
              <a:gs pos="100000">
                <a:schemeClr val="bg2">
                  <a:alpha val="94000"/>
                </a:schemeClr>
              </a:gs>
            </a:gsLst>
            <a:lin ang="181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KSO_TEMPLATE" hidden="1"/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2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image" Target="../media/image44.jpeg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3" Type="http://schemas.openxmlformats.org/officeDocument/2006/relationships/slideLayout" Target="../slideLayouts/slideLayout37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tags" Target="../tags/tag3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image" Target="../media/image46.jpeg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image" Target="../media/image47.jpeg"/><Relationship Id="rId2" Type="http://schemas.openxmlformats.org/officeDocument/2006/relationships/tags" Target="../tags/tag337.xml"/><Relationship Id="rId11" Type="http://schemas.openxmlformats.org/officeDocument/2006/relationships/slideLayout" Target="../slideLayouts/slideLayout28.xml"/><Relationship Id="rId10" Type="http://schemas.openxmlformats.org/officeDocument/2006/relationships/tags" Target="../tags/tag344.xml"/><Relationship Id="rId1" Type="http://schemas.openxmlformats.org/officeDocument/2006/relationships/tags" Target="../tags/tag3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3" Type="http://schemas.openxmlformats.org/officeDocument/2006/relationships/tags" Target="../tags/tag347.xml"/><Relationship Id="rId21" Type="http://schemas.openxmlformats.org/officeDocument/2006/relationships/slideLayout" Target="../slideLayouts/slideLayout26.xml"/><Relationship Id="rId20" Type="http://schemas.openxmlformats.org/officeDocument/2006/relationships/tags" Target="../tags/tag358.xml"/><Relationship Id="rId2" Type="http://schemas.openxmlformats.org/officeDocument/2006/relationships/tags" Target="../tags/tag346.xml"/><Relationship Id="rId19" Type="http://schemas.openxmlformats.org/officeDocument/2006/relationships/tags" Target="../tags/tag357.xml"/><Relationship Id="rId18" Type="http://schemas.openxmlformats.org/officeDocument/2006/relationships/tags" Target="../tags/tag356.xml"/><Relationship Id="rId17" Type="http://schemas.openxmlformats.org/officeDocument/2006/relationships/image" Target="../media/image53.svg"/><Relationship Id="rId16" Type="http://schemas.openxmlformats.org/officeDocument/2006/relationships/image" Target="../media/image52.png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image" Target="../media/image51.svg"/><Relationship Id="rId10" Type="http://schemas.openxmlformats.org/officeDocument/2006/relationships/image" Target="../media/image50.png"/><Relationship Id="rId1" Type="http://schemas.openxmlformats.org/officeDocument/2006/relationships/tags" Target="../tags/tag34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tags" Target="../tags/tag3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5231" y="953478"/>
            <a:ext cx="9620738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4800" noProof="1">
                <a:solidFill>
                  <a:srgbClr val="FF0000"/>
                </a:solidFill>
                <a:effectLst/>
                <a:sym typeface="+mn-ea"/>
              </a:rPr>
              <a:t>用户数据采集与关联分析</a:t>
            </a:r>
            <a:br>
              <a:rPr lang="en-US" altLang="zh-CN" sz="4800" noProof="1">
                <a:solidFill>
                  <a:srgbClr val="FF0000"/>
                </a:solidFill>
                <a:effectLst/>
                <a:sym typeface="+mn-ea"/>
              </a:rPr>
            </a:br>
            <a:r>
              <a:rPr lang="zh-CN" altLang="en-US" sz="3600" strike="noStrike" noProof="1">
                <a:solidFill>
                  <a:srgbClr val="FF0000"/>
                </a:solidFill>
                <a:effectLst/>
              </a:rPr>
              <a:t>（结课作业）</a:t>
            </a:r>
            <a:endParaRPr lang="zh-CN" altLang="en-US" sz="3600" strike="noStrike" noProof="1">
              <a:solidFill>
                <a:srgbClr val="FF000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algn="l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600" strike="noStrike" kern="1500" spc="150" noProof="1"/>
              <a:t>          		</a:t>
            </a:r>
            <a:r>
              <a:rPr lang="zh-CN" altLang="en-US" sz="1600" strike="noStrike" kern="1500" spc="150" noProof="1"/>
              <a:t>杨焱熙</a:t>
            </a:r>
            <a:endParaRPr lang="zh-CN" altLang="en-US" sz="1600" strike="noStrike" kern="1500" spc="150" noProof="1"/>
          </a:p>
          <a:p>
            <a:pPr algn="l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600" strike="noStrike" kern="1500" spc="150" noProof="1"/>
              <a:t>               </a:t>
            </a:r>
            <a:r>
              <a:rPr lang="zh-CN" altLang="en-US" sz="1600" strike="noStrike" kern="1500" spc="150" noProof="1"/>
              <a:t>班级：信管</a:t>
            </a:r>
            <a:r>
              <a:rPr lang="en-US" altLang="zh-CN" sz="1600" strike="noStrike" kern="1500" spc="150" noProof="1"/>
              <a:t>2301  </a:t>
            </a:r>
            <a:endParaRPr lang="en-US" altLang="zh-CN" sz="1600" strike="noStrike" kern="1500" spc="150" noProof="1"/>
          </a:p>
          <a:p>
            <a:pPr algn="l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600" kern="1500" spc="150" noProof="1"/>
              <a:t>          </a:t>
            </a:r>
            <a:r>
              <a:rPr lang="zh-CN" altLang="en-US" sz="1600" kern="1500" spc="150" noProof="1"/>
              <a:t>学号：</a:t>
            </a:r>
            <a:r>
              <a:rPr lang="en-US" altLang="zh-CN" sz="1600" kern="1500" spc="150" noProof="1"/>
              <a:t>202321054026</a:t>
            </a:r>
            <a:r>
              <a:rPr lang="en-US" altLang="zh-CN" sz="1600" strike="noStrike" kern="1500" spc="150" noProof="1"/>
              <a:t>   </a:t>
            </a:r>
            <a:endParaRPr lang="en-US" altLang="zh-CN" sz="1600" strike="noStrike" kern="1500" spc="150" noProof="1"/>
          </a:p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fontAlgn="base">
              <a:defRPr/>
            </a:pPr>
            <a:r>
              <a:rPr lang="zh-CN" altLang="en-US" sz="960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z="960" strike="noStrike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pic>
        <p:nvPicPr>
          <p:cNvPr id="3" name="图片 2" descr="图表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948" y="0"/>
            <a:ext cx="8331052" cy="6299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1110343"/>
            <a:ext cx="5556869" cy="5152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868" y="1110344"/>
            <a:ext cx="6635132" cy="5145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表, 条形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0"/>
            <a:ext cx="5895098" cy="3762829"/>
          </a:xfrm>
          <a:prstGeom prst="rect">
            <a:avLst/>
          </a:prstGeom>
        </p:spPr>
      </p:pic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84" y="939800"/>
            <a:ext cx="5799460" cy="3742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第二讲 词频统计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52286"/>
            <a:ext cx="1194525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ym typeface="+mn-ea"/>
              </a:rPr>
              <a:t>论文阅读总结</a:t>
            </a:r>
            <a:endParaRPr lang="en-US" altLang="zh-CN" b="1" dirty="0">
              <a:sym typeface="+mn-ea"/>
            </a:endParaRPr>
          </a:p>
          <a:p>
            <a:r>
              <a:rPr lang="zh-CN" altLang="zh-CN" dirty="0">
                <a:sym typeface="+mn-ea"/>
              </a:rPr>
              <a:t>Long live the scientists Tracking the scientific</a:t>
            </a:r>
            <a:r>
              <a:rPr lang="zh-CN" altLang="en-US" dirty="0"/>
              <a:t>该研究通过追踪科学家的职业生涯轨迹与学术合作网络，揭示了科学家个体及其社群如何作为科学进步的核心驱动力。论文表明，科学发展的持久性与韧性并非仅仅依赖里程碑式的论文或理论，而更在于科学家之间生生不息的思想传承、合作网络的动态演化以及学术</a:t>
            </a:r>
            <a:r>
              <a:rPr lang="en-US" altLang="zh-CN" dirty="0"/>
              <a:t>“</a:t>
            </a:r>
            <a:r>
              <a:rPr lang="zh-CN" altLang="en-US" dirty="0"/>
              <a:t>血脉</a:t>
            </a:r>
            <a:r>
              <a:rPr lang="en-US" altLang="zh-CN" dirty="0"/>
              <a:t>”</a:t>
            </a:r>
            <a:r>
              <a:rPr lang="zh-CN" altLang="en-US" dirty="0"/>
              <a:t>的延续。这一过程最终论证了</a:t>
            </a:r>
            <a:r>
              <a:rPr lang="en-US" altLang="zh-CN" dirty="0"/>
              <a:t>“</a:t>
            </a:r>
            <a:r>
              <a:rPr lang="zh-CN" altLang="en-US" dirty="0"/>
              <a:t>科学家永生</a:t>
            </a:r>
            <a:r>
              <a:rPr lang="en-US" altLang="zh-CN" dirty="0"/>
              <a:t>”</a:t>
            </a:r>
            <a:r>
              <a:rPr lang="zh-CN" altLang="en-US" dirty="0"/>
              <a:t>的深刻隐喻</a:t>
            </a:r>
            <a:r>
              <a:rPr lang="en-US" altLang="zh-CN" dirty="0"/>
              <a:t>——</a:t>
            </a:r>
            <a:r>
              <a:rPr lang="zh-CN" altLang="en-US" dirty="0"/>
              <a:t>即他们的集体智慧与学术遗产，超越了个体生命的局限，构成了科学知识体系自我更新和永恒发展的真正基石。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4819" y="1552302"/>
            <a:ext cx="11054812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zh-CN" altLang="en-US" sz="2800" dirty="0">
                <a:latin typeface="+mn-ea"/>
                <a:sym typeface="+mn-ea"/>
              </a:rPr>
              <a:t>用任意一款词云工具，制作一个好看的词云（内容合理即可），并对词云图有一段话的解释。</a:t>
            </a:r>
            <a:endParaRPr lang="zh-CN" altLang="en-US" sz="2800" dirty="0">
              <a:latin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使用</a:t>
            </a:r>
            <a:r>
              <a:rPr lang="en-US" altLang="zh-CN" sz="2800" dirty="0" err="1">
                <a:latin typeface="+mn-ea"/>
                <a:sym typeface="+mn-ea"/>
              </a:rPr>
              <a:t>Echarts</a:t>
            </a:r>
            <a:r>
              <a:rPr lang="zh-CN" altLang="en-US" sz="2800" dirty="0">
                <a:latin typeface="+mn-ea"/>
                <a:sym typeface="+mn-ea"/>
              </a:rPr>
              <a:t>，制作</a:t>
            </a:r>
            <a:r>
              <a:rPr lang="en-US" altLang="zh-CN" sz="2800" dirty="0">
                <a:latin typeface="+mn-ea"/>
                <a:sym typeface="+mn-ea"/>
              </a:rPr>
              <a:t>3</a:t>
            </a:r>
            <a:r>
              <a:rPr lang="zh-CN" altLang="en-US" sz="2800" dirty="0">
                <a:latin typeface="+mn-ea"/>
                <a:sym typeface="+mn-ea"/>
              </a:rPr>
              <a:t>个以上图，其中一个</a:t>
            </a:r>
            <a:r>
              <a:rPr lang="zh-CN" altLang="en-US" sz="2800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800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800" dirty="0">
                <a:latin typeface="+mn-ea"/>
                <a:sym typeface="+mn-ea"/>
              </a:rPr>
              <a:t>）越好。</a:t>
            </a:r>
            <a:endParaRPr lang="en-US" altLang="zh-CN" sz="2800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u="sng" dirty="0">
                <a:latin typeface="+mn-ea"/>
                <a:sym typeface="+mn-ea"/>
              </a:rPr>
              <a:t>使用</a:t>
            </a:r>
            <a:r>
              <a:rPr lang="en-US" altLang="zh-CN" sz="2800" u="sng" dirty="0" err="1">
                <a:latin typeface="+mn-ea"/>
                <a:sym typeface="+mn-ea"/>
              </a:rPr>
              <a:t>Gehpi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VOSViewer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CiteSpace</a:t>
            </a:r>
            <a:r>
              <a:rPr lang="en-US" altLang="zh-CN" sz="2800" u="sng" dirty="0">
                <a:latin typeface="+mn-ea"/>
                <a:sym typeface="+mn-ea"/>
              </a:rPr>
              <a:t>…</a:t>
            </a:r>
            <a:r>
              <a:rPr lang="zh-CN" altLang="en-US" sz="2800" u="sng" dirty="0">
                <a:latin typeface="+mn-ea"/>
                <a:sym typeface="+mn-ea"/>
              </a:rPr>
              <a:t>其中任意一款工具，绘制任意你感兴趣的图谱</a:t>
            </a:r>
            <a:r>
              <a:rPr lang="en-US" altLang="zh-CN" sz="2800" u="sng" dirty="0">
                <a:latin typeface="+mn-ea"/>
                <a:sym typeface="+mn-ea"/>
              </a:rPr>
              <a:t>1-2</a:t>
            </a:r>
            <a:r>
              <a:rPr lang="zh-CN" altLang="en-US" sz="2800" u="sng" dirty="0">
                <a:latin typeface="+mn-ea"/>
                <a:sym typeface="+mn-ea"/>
              </a:rPr>
              <a:t>张。</a:t>
            </a:r>
            <a:endParaRPr lang="en-US" altLang="zh-CN" sz="2800" u="sng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采用给的程序，实现一段科学家文本的词云图绘制，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越清晰越好（生成的词云图要单独拿出来）</a:t>
            </a:r>
            <a:r>
              <a:rPr lang="zh-CN" altLang="en-US" sz="2800" dirty="0">
                <a:latin typeface="+mn-ea"/>
                <a:sym typeface="+mn-ea"/>
              </a:rPr>
              <a:t>。</a:t>
            </a:r>
            <a:endParaRPr lang="zh-CN" altLang="en-US" sz="2800" dirty="0">
              <a:latin typeface="+mn-ea"/>
              <a:sym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b29cdfcb2a3ff60d4c97b437750a13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02890"/>
            <a:ext cx="6702425" cy="3431540"/>
          </a:xfrm>
          <a:prstGeom prst="rect">
            <a:avLst/>
          </a:prstGeom>
        </p:spPr>
      </p:pic>
      <p:pic>
        <p:nvPicPr>
          <p:cNvPr id="4" name="图片 3" descr="4a4cd843fa98260771cc15a31aaf3b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1203325"/>
            <a:ext cx="6436360" cy="3620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3" name="图片 2" descr="图表, 条形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1248229"/>
            <a:ext cx="5790289" cy="5014685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53" y="1248228"/>
            <a:ext cx="5580647" cy="5014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063700"/>
            <a:ext cx="8432799" cy="51495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18" charset="0"/>
                <a:ea typeface="宋体" panose="02010600030101010101" pitchFamily="2" charset="-122"/>
                <a:cs typeface="Trebuchet MS" panose="020B0603020202020204" pitchFamily="18" charset="0"/>
              </a:rPr>
              <a:t>第三讲 词云与可视化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18" charset="0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7" name="图片 6" descr="图形用户界面, 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69" y="1132114"/>
            <a:ext cx="6205645" cy="5043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02" y="1132114"/>
            <a:ext cx="3723227" cy="47412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给的情感分析平台（或其它平台），对文本情感进行分析，并截图</a:t>
            </a:r>
            <a:r>
              <a:rPr lang="zh-CN" altLang="en-US" dirty="0">
                <a:latin typeface="+mn-ea"/>
                <a:sym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完成sentiment_analysis_1</a:t>
            </a:r>
            <a:r>
              <a:rPr lang="en-US" altLang="zh-CN" dirty="0">
                <a:latin typeface="+mn-ea"/>
                <a:sym typeface="+mn-ea"/>
              </a:rPr>
              <a:t>-sentiment_analysis_4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en-US" altLang="zh-CN" dirty="0">
                <a:latin typeface="+mn-ea"/>
                <a:sym typeface="+mn-ea"/>
              </a:rPr>
              <a:t>4</a:t>
            </a:r>
            <a:r>
              <a:rPr lang="zh-CN" altLang="en-US" dirty="0">
                <a:latin typeface="+mn-ea"/>
                <a:sym typeface="+mn-ea"/>
              </a:rPr>
              <a:t>份代码。做截图，并简要做代码运行总结分析。</a:t>
            </a:r>
            <a:endParaRPr lang="zh-CN" altLang="en-US" dirty="0">
              <a:latin typeface="+mn-ea"/>
              <a:sym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dirty="0">
              <a:latin typeface="+mn-ea"/>
              <a:sym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谈一谈情感分析在营销学科</a:t>
            </a:r>
            <a:r>
              <a:rPr lang="en-US" altLang="zh-CN" dirty="0">
                <a:latin typeface="+mn-ea"/>
                <a:sym typeface="+mn-ea"/>
              </a:rPr>
              <a:t>/</a:t>
            </a:r>
            <a:r>
              <a:rPr lang="zh-CN" altLang="en-US" dirty="0">
                <a:latin typeface="+mn-ea"/>
                <a:sym typeface="+mn-ea"/>
              </a:rPr>
              <a:t>领域的应用以及价值；并且分析大语言模型（</a:t>
            </a:r>
            <a:r>
              <a:rPr lang="en-US" altLang="zh-CN" dirty="0">
                <a:latin typeface="+mn-ea"/>
                <a:sym typeface="+mn-ea"/>
              </a:rPr>
              <a:t>LLM</a:t>
            </a:r>
            <a:r>
              <a:rPr lang="zh-CN" altLang="en-US" dirty="0">
                <a:latin typeface="+mn-ea"/>
                <a:sym typeface="+mn-ea"/>
              </a:rPr>
              <a:t>）在该领域可能带来的新应用与新改变（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仅营销</a:t>
            </a:r>
            <a:r>
              <a:rPr lang="zh-CN" altLang="en-US" dirty="0">
                <a:latin typeface="+mn-ea"/>
                <a:sym typeface="+mn-ea"/>
              </a:rPr>
              <a:t>）。</a:t>
            </a:r>
            <a:endParaRPr lang="zh-CN" altLang="en-US" dirty="0">
              <a:latin typeface="+mn-ea"/>
              <a:sym typeface="+mn-ea"/>
            </a:endParaRPr>
          </a:p>
        </p:txBody>
      </p:sp>
      <p:pic>
        <p:nvPicPr>
          <p:cNvPr id="3" name="图片 2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0" y="1076960"/>
            <a:ext cx="10550670" cy="57097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9539" y="953478"/>
            <a:ext cx="8253046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7200" noProof="1">
                <a:solidFill>
                  <a:srgbClr val="FF0000"/>
                </a:solidFill>
                <a:effectLst/>
                <a:sym typeface="+mn-ea"/>
              </a:rPr>
              <a:t>01</a:t>
            </a:r>
            <a:r>
              <a:rPr lang="en-US" altLang="zh-CN" sz="4400" noProof="1">
                <a:solidFill>
                  <a:srgbClr val="FF0000"/>
                </a:solidFill>
                <a:effectLst/>
                <a:sym typeface="+mn-ea"/>
              </a:rPr>
              <a:t> </a:t>
            </a:r>
            <a:r>
              <a:rPr lang="zh-CN" altLang="en-US" sz="4400" noProof="1">
                <a:solidFill>
                  <a:srgbClr val="FF0000"/>
                </a:solidFill>
                <a:effectLst/>
                <a:sym typeface="+mn-ea"/>
              </a:rPr>
              <a:t>文本数据分析</a:t>
            </a:r>
            <a:endParaRPr lang="en-US" sz="3200" strike="noStrike" noProof="1">
              <a:solidFill>
                <a:srgbClr val="FF000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fontAlgn="base">
              <a:defRPr/>
            </a:pPr>
            <a:r>
              <a:rPr lang="zh-CN" altLang="en-US" sz="960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z="960" strike="noStrike" noProof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第四讲 情感分析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16" y="997094"/>
            <a:ext cx="6166682" cy="541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094"/>
            <a:ext cx="5743012" cy="53212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第四讲 情感分析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" name="图片 2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797" y="939715"/>
            <a:ext cx="6388203" cy="5468579"/>
          </a:xfrm>
          <a:prstGeom prst="rect">
            <a:avLst/>
          </a:prstGeom>
        </p:spPr>
      </p:pic>
      <p:pic>
        <p:nvPicPr>
          <p:cNvPr id="7" name="图片 6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9713"/>
            <a:ext cx="5803797" cy="54685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284" y="265981"/>
            <a:ext cx="8268578" cy="5953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zh-CN" altLang="en-US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293" y="1669691"/>
            <a:ext cx="1041790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0">
              <a:buClr>
                <a:srgbClr val="FF0000"/>
              </a:buClr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rebuchet MS" panose="020B0603020202020204" pitchFamily="18" charset="0"/>
              </a:rPr>
              <a:t>略了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rebuchet MS" panose="020B0603020202020204" pitchFamily="18" charset="0"/>
              </a:rPr>
              <a:t>...</a:t>
            </a:r>
            <a:endParaRPr lang="en-US" altLang="zh-CN" sz="2800" dirty="0">
              <a:solidFill>
                <a:schemeClr val="tx1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2193"/>
            <a:ext cx="7814118" cy="42082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9539" y="953478"/>
            <a:ext cx="8253046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7200" noProof="1">
                <a:solidFill>
                  <a:srgbClr val="FF0000"/>
                </a:solidFill>
                <a:effectLst/>
                <a:sym typeface="+mn-ea"/>
              </a:rPr>
              <a:t>02 </a:t>
            </a:r>
            <a:r>
              <a:rPr lang="zh-CN" altLang="en-US" sz="4400" noProof="1">
                <a:solidFill>
                  <a:srgbClr val="FF0000"/>
                </a:solidFill>
                <a:effectLst/>
                <a:sym typeface="+mn-ea"/>
              </a:rPr>
              <a:t>关联数据分析</a:t>
            </a:r>
            <a:endParaRPr lang="en-US" sz="3200" strike="noStrike" noProof="1">
              <a:solidFill>
                <a:srgbClr val="FF000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 algn="r"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1600" strike="noStrike" kern="1500" spc="150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96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实际产业案例分析：使用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对“阿里商品大脑”、“美团大脑”、“丁香医生知识图谱”、“领英知识图谱”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其中任意一家机构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公司最新的知识图谱生态构建，进行简要介绍与分析。要求：需要是最新进展（不能复制课程</a:t>
            </a:r>
            <a:r>
              <a:rPr lang="en-US" altLang="zh-CN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中的内容）；可以是一个简单的案例；有自己的评价。自由发挥。（</a:t>
            </a:r>
            <a:r>
              <a:rPr lang="zh-CN" alt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营销、信管，都可以结合自己的专业兴趣，自由选择分析对象）</a:t>
            </a:r>
            <a:endParaRPr lang="zh-CN" alt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中知识图谱链接平台，检索、截图（大词林等，可用的）；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白板建模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绘制一个你感兴趣的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，可以是人物关系，也可以是事物关系，或者概念之间的关系等等，并解释你绘制的图谱；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1980" indent="-514350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中的关系图，绘制作业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）中的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Neo4j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（可在线版本），编程绘制一款（简单）知识图谱（内容不限）（</a:t>
            </a:r>
            <a:r>
              <a:rPr lang="zh-CN" alt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仅信管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2026/01/04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ea typeface="MiSans Medium" panose="00000600000000000000" charset="-122"/>
              </a:rPr>
              <a:t>阿里 AliMe MKG多模态知识生态介绍</a:t>
            </a:r>
            <a:endParaRPr lang="zh-CN" altLang="en-US">
              <a:ea typeface="MiSans Medium" panose="000006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   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>
                <a:latin typeface="MiSans Medium" panose="00000600000000000000" charset="-122"/>
                <a:ea typeface="MiSans Medium" panose="00000600000000000000" charset="-122"/>
              </a:rPr>
              <a:t>核心定位：从 “三元组知识” 到 “多模态生态”，聚焦直播带货与智能导购</a:t>
            </a:r>
            <a:endParaRPr lang="zh-CN" altLang="en-US" sz="30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7751ce23-e966-11f0-9500-dabf880890f1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92" r="192"/>
          <a:stretch>
            <a:fillRect/>
          </a:stretch>
        </p:blipFill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从 “三元组知识” 到 “多模态生态”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阿里 AliMe MKG 实现了从 “三元组知识” 到 “多模态生态” 的转变。通过整合多种模态信息，提升知识的丰富性和全面性，为用户提供更优质的服务。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7751cef0-e966-11f0-9500-dabf880890f1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699" r="1699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聚焦直播带货与智能导购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阿里 AliMe MKG 聚焦直播带货与智能导购。在直播带货中自动匹配内容，在智能导购上实现全链路推荐，可解释性更强，提升用户购物体验和转化率。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生态构建核心架构（2024 - 2025 升级）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3" name="内容占位符 2" descr="7447f383-e966-11f0-9500-dabf880890f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032" r="1032"/>
          <a:stretch>
            <a:fillRect/>
          </a:stretch>
        </p:blipFill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0 h 2692400"/>
              <a:gd name="connisteX1" fmla="*/ 10972800 w 10972800"/>
              <a:gd name="connsiteY1" fmla="*/ 0 h 2692400"/>
              <a:gd name="connisteX2" fmla="*/ 10972800 w 10972800"/>
              <a:gd name="connsiteY2" fmla="*/ 2692400 h 2692400"/>
              <a:gd name="connisteX3" fmla="*/ 0 w 10972800"/>
              <a:gd name="connsiteY3" fmla="*/ 2692400 h 2692400"/>
              <a:gd name="connisteX4" fmla="*/ 0 w 10972800"/>
              <a:gd name="connsiteY4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692400">
                <a:moveTo>
                  <a:pt x="0" y="0"/>
                </a:moveTo>
                <a:lnTo>
                  <a:pt x="10972800" y="0"/>
                </a:lnTo>
                <a:lnTo>
                  <a:pt x="10972800" y="2692400"/>
                </a:lnTo>
                <a:lnTo>
                  <a:pt x="0" y="2692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生态构建核心架构在2024 - 2025年升级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此次升级涵盖本体层创新与技术底座升级。本体层有三大核心节点，技术底座方面进行多源数据融合、算法创新及LLM融合等，以适应新的业务需求和发展趋势。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技术突破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3" name="内容占位符 2" descr="76aa6ded-e966-11f0-9835-be7621f912c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482" b="7482"/>
          <a:stretch>
            <a:fillRect/>
          </a:stretch>
        </p:blipFill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0 h 1879600"/>
              <a:gd name="connisteX1" fmla="*/ 10972800 w 10972800"/>
              <a:gd name="connsiteY1" fmla="*/ 0 h 1879600"/>
              <a:gd name="connisteX2" fmla="*/ 10972800 w 10972800"/>
              <a:gd name="connsiteY2" fmla="*/ 1879600 h 1879600"/>
              <a:gd name="connisteX3" fmla="*/ 0 w 10972800"/>
              <a:gd name="connsiteY3" fmla="*/ 1879600 h 1879600"/>
              <a:gd name="connisteX4" fmla="*/ 0 w 10972800"/>
              <a:gd name="connsiteY4" fmla="*/ 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879600">
                <a:moveTo>
                  <a:pt x="0" y="0"/>
                </a:moveTo>
                <a:lnTo>
                  <a:pt x="10972800" y="0"/>
                </a:lnTo>
                <a:lnTo>
                  <a:pt x="10972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互补图构建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互补图构建采用分段组合策略，将热门实体与长尾实体相结合，有效提升了推荐覆盖度，能让更多的商品和信息有机会被用户接触到，使推荐更加全面。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E - E - I 权重模型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E - E - I 权重模型融合了GNN与对比学习，很好地解决了冷启动问题，例如在支付宝场景中 Conv 提升了 10.07%，为业务的开展排除了冷启动阶段的障碍。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多模态认知画像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多模态认知画像通过“文本 + 视觉 + 需求”进行三维建模，显著提升了推荐准确率，能更好地理解用户需求，为用户精准地推荐合适的商品或服务，推荐准确率提升了 23%。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学习使用在线</a:t>
            </a:r>
            <a:r>
              <a:rPr lang="en-US" altLang="zh-CN" sz="2400" dirty="0">
                <a:latin typeface="+mn-ea"/>
              </a:rPr>
              <a:t>NLPIR</a:t>
            </a:r>
            <a:r>
              <a:rPr lang="zh-CN" altLang="en-US" sz="2400" dirty="0">
                <a:latin typeface="+mn-ea"/>
              </a:rPr>
              <a:t>分词系统或微词云分词或清华大学分词演示系统（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案例演示截图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安装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anaconda</a:t>
            </a:r>
            <a:r>
              <a:rPr lang="zh-CN" altLang="en-US" sz="2400" dirty="0">
                <a:latin typeface="+mn-ea"/>
              </a:rPr>
              <a:t>）（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编写输出“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Hello World. Hello ‘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你的姓名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完成课后作业（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</a:t>
            </a:r>
            <a:r>
              <a:rPr 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2400" dirty="0">
                <a:latin typeface="+mn-ea"/>
              </a:rPr>
              <a:t>）。</a:t>
            </a:r>
            <a:endParaRPr lang="zh-CN" altLang="en-US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阅读压缩文件中（“实体抽取论文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换成</a:t>
            </a:r>
            <a:r>
              <a:rPr lang="en-US" altLang="zh-CN" sz="2400" dirty="0">
                <a:latin typeface="+mn-ea"/>
              </a:rPr>
              <a:t>PDF</a:t>
            </a:r>
            <a:r>
              <a:rPr lang="zh-CN" altLang="en-US" sz="2400" dirty="0">
                <a:latin typeface="+mn-ea"/>
              </a:rPr>
              <a:t>”）中的其中一篇论文，并做阅读总结（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页</a:t>
            </a:r>
            <a:r>
              <a:rPr lang="en-US" altLang="zh-CN" sz="2400" dirty="0">
                <a:latin typeface="+mn-ea"/>
              </a:rPr>
              <a:t>PPT</a:t>
            </a:r>
            <a:r>
              <a:rPr lang="zh-CN" altLang="en-US" sz="2400" dirty="0">
                <a:latin typeface="+mn-ea"/>
              </a:rPr>
              <a:t>即可）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（仅信管）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谈一谈在营销学科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领域，文本、文本分词以及实体的内涵。例如：客户关系管理中，文本分析的价值。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（仅营销）</a:t>
            </a:r>
            <a:endParaRPr lang="en-US" altLang="zh-CN" sz="2400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第一讲 课程导言与分词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核心总结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19151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生态升级：从 “领域常识图谱” 到 “多模态生态”，完成 “人 - 货 - 场” 全链路建模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阿里 AliMe MKG实现了从领域常识图谱到多模态生态的升级，成功完成“人 - 货 - 场”全链路建模。这一升级让其在新零售场景中能更精准地连接人、货、场，满足不同场景下的业务需求。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6" name="图片占位符 15"/>
          <p:cNvPicPr/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960" y="36423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技术核心：LLM + 多模态融合，实现 “需求推理 - 内容生成 - 决策支持” 一体化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通过LLM与多模态融合的技术核心，阿里 AliMe MKG达成了“需求推理 - 内容生成 - 决策支持”的一体化。这种一体化能有效解决“用户需求引导 - 商品精准匹配 - 决策转化”全链路问题，提升业务效率。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5" name="图片占位符 14"/>
          <p:cNvPicPr/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53695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Normal" panose="00000500000000000000" charset="-122"/>
                <a:ea typeface="MiSans Normal" panose="00000500000000000000" charset="-122"/>
              </a:rPr>
              <a:t>商业价值：赋能阿里生态内商家，向外输出行业级解决方案</a:t>
            </a:r>
            <a:endParaRPr lang="zh-CN" altLang="en-US" sz="22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阿里 AliMe MKG具有显著的商业价值，它不仅能赋能阿里生态内的商家，助力其提升业务表现，还能向外输出行业级解决方案，为第三方商家提供数字人直播等能力，实现生态辐射。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未来方向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跨领域迁移：拓展至医疗、本地生活等场景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阿里 AliMe MKG未来计划进行跨领域迁移，将其多模态知识生态拓展至医疗、本地生活等场景。这有助于将其在新零售领域积累的经验和技术应用到更多行业，创造更大的价值。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实时更新：基于用户行为增量学习，提升图谱时效性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基于用户行为进行增量学习以实现实时更新，是阿里 AliMe MKG的未来方向之一。通过这种方式，能及时捕捉用户需求的变化，提升知识图谱的时效性，为用户提供更精准的服务。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深度融合：LLM 驱动多模态内容自动创作与智能交互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未来，阿里 AliMe MKG将实现LLM驱动的多模态内容自动创作与智能交互。这能进一步提升内容生成的效率和质量，增强与用户的交互体验，推动业务的创新发展。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zh-CN" altLang="en-US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6" name="图片 5" descr="电脑萤幕的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1535"/>
            <a:ext cx="9818914" cy="52336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第六讲（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） 知识图谱工具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pic>
        <p:nvPicPr>
          <p:cNvPr id="5" name="图片 4" descr="图表, 散点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2" y="1088997"/>
            <a:ext cx="5562603" cy="51777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0256" y="1088997"/>
            <a:ext cx="59617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图谱解释</a:t>
            </a:r>
            <a:endParaRPr lang="zh-CN" altLang="en-US" dirty="0"/>
          </a:p>
          <a:p>
            <a:r>
              <a:rPr lang="en-US" altLang="zh-CN" dirty="0"/>
              <a:t>1. </a:t>
            </a:r>
            <a:r>
              <a:rPr lang="zh-CN" altLang="en-US" dirty="0"/>
              <a:t>核心层级逻辑</a:t>
            </a:r>
            <a:endParaRPr lang="zh-CN" altLang="en-US" dirty="0"/>
          </a:p>
          <a:p>
            <a:r>
              <a:rPr lang="zh-CN" altLang="en-US" dirty="0"/>
              <a:t>整个图谱以 选题策划 为起点核心节点，辐射出“前期准备</a:t>
            </a:r>
            <a:r>
              <a:rPr lang="en-US" altLang="zh-CN" dirty="0"/>
              <a:t>-</a:t>
            </a:r>
            <a:r>
              <a:rPr lang="zh-CN" altLang="en-US" dirty="0"/>
              <a:t>中期执行</a:t>
            </a:r>
            <a:r>
              <a:rPr lang="en-US" altLang="zh-CN" dirty="0"/>
              <a:t>-</a:t>
            </a:r>
            <a:r>
              <a:rPr lang="zh-CN" altLang="en-US" dirty="0"/>
              <a:t>后期输出”三大阶段的</a:t>
            </a:r>
            <a:r>
              <a:rPr lang="en-US" altLang="zh-CN" dirty="0"/>
              <a:t>12</a:t>
            </a:r>
            <a:r>
              <a:rPr lang="zh-CN" altLang="en-US" dirty="0"/>
              <a:t>个关联节点，完整覆盖学术研究项目的全流程。节点的大小对应其在流程中的重要程度，核心节点（选题策划）与关键执行节点（如数据分析、论文撰写）的符号尺寸更大。</a:t>
            </a:r>
            <a:endParaRPr lang="zh-CN" altLang="en-US" dirty="0"/>
          </a:p>
          <a:p>
            <a:r>
              <a:rPr lang="en-US" altLang="zh-CN" dirty="0"/>
              <a:t>2. </a:t>
            </a:r>
            <a:r>
              <a:rPr lang="zh-CN" altLang="en-US" dirty="0"/>
              <a:t>节点关联关系</a:t>
            </a:r>
            <a:endParaRPr lang="zh-CN" altLang="en-US" dirty="0"/>
          </a:p>
          <a:p>
            <a:r>
              <a:rPr lang="zh-CN" altLang="en-US" dirty="0"/>
              <a:t>选题策划需经过选题评估（判断可行性、创新性）后，才能进入文献调研环节。</a:t>
            </a:r>
            <a:endParaRPr lang="zh-CN" altLang="en-US" dirty="0"/>
          </a:p>
          <a:p>
            <a:r>
              <a:rPr lang="zh-CN" altLang="en-US" dirty="0"/>
              <a:t>文献调研通过文献筛选提炼核心观点，为研究设计提供理论支撑。研究设计确定方法选择，指导后续数据采集，采集的数据需经数据清洗后再开展数据分析。数据分析的结果通过图表制作可视化呈现，最终整合到论文撰写中，论文成果通过</a:t>
            </a:r>
            <a:r>
              <a:rPr lang="en-US" altLang="zh-CN" dirty="0"/>
              <a:t>PPT</a:t>
            </a:r>
            <a:r>
              <a:rPr lang="zh-CN" altLang="en-US" dirty="0"/>
              <a:t>制作完成成果汇报。</a:t>
            </a:r>
            <a:endParaRPr lang="zh-CN" altLang="en-US" dirty="0"/>
          </a:p>
          <a:p>
            <a:r>
              <a:rPr lang="en-US" altLang="zh-CN" dirty="0"/>
              <a:t>3. </a:t>
            </a:r>
            <a:r>
              <a:rPr lang="zh-CN" altLang="en-US" dirty="0"/>
              <a:t>图谱应用价值</a:t>
            </a:r>
            <a:endParaRPr lang="zh-CN" altLang="en-US" dirty="0"/>
          </a:p>
          <a:p>
            <a:r>
              <a:rPr lang="zh-CN" altLang="en-US" dirty="0"/>
              <a:t>可用于学术项目的任务拆解与进度规划，帮助快速梳理各环节的依赖关系，避免流程遗漏；同时可作为汇报素材，直观展示研究项目的整体框架。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第六讲（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rebuchet MS" panose="020B0603020202020204" pitchFamily="18" charset="0"/>
              </a:rPr>
              <a:t>） 知识图谱工具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rebuchet MS" panose="020B06030202020202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760" y="131699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Neo4j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（在线版本），编程绘制的知识图谱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17" y="1838388"/>
            <a:ext cx="5374754" cy="4027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第一讲 课程导言与分词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7207"/>
            <a:ext cx="6328229" cy="4982679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2"/>
          <a:srcRect r="-14142" b="37550"/>
          <a:stretch>
            <a:fillRect/>
          </a:stretch>
        </p:blipFill>
        <p:spPr>
          <a:xfrm>
            <a:off x="6041390" y="2087245"/>
            <a:ext cx="6760210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第一讲 课程导言与分词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背景图案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015"/>
            <a:ext cx="8432799" cy="3237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2061"/>
            <a:ext cx="8432800" cy="38369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第一讲 课程导言与分词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8079155" cy="4747120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89314"/>
            <a:ext cx="8079155" cy="2143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marR="0" lvl="0" indent="0" algn="just" defTabSz="914400" rtl="0" eaLnBrk="1" fontAlgn="auto" latinLnBrk="0" hangingPunct="1">
              <a:lnSpc>
                <a:spcPct val="110000"/>
              </a:lnSpc>
              <a:spcBef>
                <a:spcPts val="95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第一讲 课程导言与分词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74" y="0"/>
            <a:ext cx="6192045" cy="6858000"/>
          </a:xfrm>
          <a:prstGeom prst="rect">
            <a:avLst/>
          </a:prstGeom>
        </p:spPr>
      </p:pic>
      <p:pic>
        <p:nvPicPr>
          <p:cNvPr id="7" name="图片 6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72" y="0"/>
            <a:ext cx="60833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第一讲 课程导言与分词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9" y="1059542"/>
            <a:ext cx="1024491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论文阅读总结</a:t>
            </a:r>
            <a:endParaRPr lang="en-US" altLang="zh-CN" b="1" dirty="0"/>
          </a:p>
          <a:p>
            <a:r>
              <a:rPr lang="zh-CN" altLang="en-US" dirty="0"/>
              <a:t>《基于关键词的学术文本聚类集成研究》针对传统学术文献聚类方法稳定性不足的问题，提出了一种双重集成的创新框架：首先通过融合多源关键词来优化文本表示，然后集成多个基础聚类结果以形成共识。这种方法显著提升了聚类效果的鲁棒性和准确性，同时基于关键词的结果具有高度可解释性，便于直接洞察学科内部结构。尽管其效果依赖于关键词质量且计算成本较高，但该研究为高效组织与分析海量学术文献、发现研究热点与趋势提供了系统且实用的解决方案。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461" y="1611207"/>
            <a:ext cx="10738338" cy="376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基于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CNKI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数据库统计分析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2014-2024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年（近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年），</a:t>
            </a:r>
            <a:r>
              <a:rPr lang="zh-CN" altLang="en-US" sz="2800" u="sng" dirty="0">
                <a:solidFill>
                  <a:schemeClr val="tx1"/>
                </a:solidFill>
                <a:latin typeface="+mn-ea"/>
              </a:rPr>
              <a:t>“信息资源管理”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网络营销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或其他你感兴趣的主题变化趋势。</a:t>
            </a:r>
            <a:endParaRPr lang="zh-CN" altLang="en-US" sz="2800" dirty="0">
              <a:solidFill>
                <a:schemeClr val="tx1"/>
              </a:solidFill>
              <a:latin typeface="+mn-ea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完成ppt中的程序运行，包括全文词频统计，指定类型词频统计；</a:t>
            </a:r>
            <a:endParaRPr sz="2800" dirty="0">
              <a:sym typeface="+mn-ea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链接</a:t>
            </a:r>
            <a:r>
              <a:rPr lang="zh-CN" sz="2800" dirty="0">
                <a:sym typeface="+mn-ea"/>
              </a:rPr>
              <a:t>功勋科学家</a:t>
            </a:r>
            <a:r>
              <a:rPr sz="2800" dirty="0">
                <a:sym typeface="+mn-ea"/>
              </a:rPr>
              <a:t>：把ppt中的文本换成功勋科学家黄旭华院士的传记序言文本（文件夹中，科学家博物馆-黄旭华传记序言.txt），1）统计全文词频；2）统计指定词频，如“黄旭华”；</a:t>
            </a:r>
            <a:endParaRPr sz="2800" dirty="0">
              <a:sym typeface="+mn-ea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sz="2800" dirty="0">
                <a:sym typeface="+mn-ea"/>
              </a:rPr>
              <a:t>阅读论文“2018-Wang 等 - Long live the scientists Tracking the scientific”，并做阅读总结（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页</a:t>
            </a:r>
            <a:r>
              <a:rPr lang="en-US" altLang="zh-CN" sz="2800" dirty="0">
                <a:sym typeface="+mn-ea"/>
              </a:rPr>
              <a:t>PPT</a:t>
            </a:r>
            <a:r>
              <a:rPr lang="zh-CN" altLang="en-US" sz="2800" dirty="0">
                <a:sym typeface="+mn-ea"/>
              </a:rPr>
              <a:t>即可</a:t>
            </a:r>
            <a:r>
              <a:rPr lang="zh-CN" sz="2800" dirty="0">
                <a:sym typeface="+mn-ea"/>
              </a:rPr>
              <a:t>）。</a:t>
            </a:r>
            <a:endParaRPr lang="zh-CN" sz="2800" dirty="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f674745777b1112001c17b4b43a6f1bf1dea88"/>
  <p:tag name="KSO_WM_NEWLAYOUT_GROUP_ID" val="layout_35"/>
  <p:tag name="KSO_WM_NEWLAYOUT_ID" val="slide_3a8d68c4cb9e2e1d"/>
</p:tagLst>
</file>

<file path=ppt/tags/tag1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14c64fb9b490073e376d557a672827395550641"/>
  <p:tag name="KSO_WM_NEWLAYOUT_GROUP_ID" val="layout_42"/>
  <p:tag name="KSO_WM_NEWLAYOUT_ID" val="slide_6d6aa6c8b5b8e23d"/>
</p:tagLst>
</file>

<file path=ppt/tags/tag1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999b645f9f3f65f937929c6f6d6765e2d19c54"/>
  <p:tag name="KSO_WM_NEWLAYOUT_GROUP_ID" val="layout_10007"/>
  <p:tag name="KSO_WM_NEWLAYOUT_ID" val="slide_c162246a47120d9c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e5cda23c17d02085d3facbb676c0976ad5b41c0"/>
  <p:tag name="KSO_WM_NEWLAYOUT_GROUP_ID" val="layout_14"/>
  <p:tag name="KSO_WM_NEWLAYOUT_ID" val="slide_fbd1737be693ef9a"/>
</p:tagLst>
</file>

<file path=ppt/tags/tag11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"/>
  <p:tag name="KSO_WM_UNIT_TYPE" val="l_i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20b33a23cf0bc5e1e9bffd669dea82569c784f"/>
  <p:tag name="KSO_WM_NEWLAYOUT_GROUP_ID" val="layout_31"/>
  <p:tag name="KSO_WM_NEWLAYOUT_ID" val="slide_aaf94aee24f2559b"/>
</p:tagLst>
</file>

<file path=ppt/tags/tag1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c57f26e604e08cd0f5282db2bbf5d032a1bf4d"/>
  <p:tag name="KSO_WM_NEWLAYOUT_GROUP_ID" val="layout_51"/>
  <p:tag name="KSO_WM_NEWLAYOUT_ID" val="slide_faeb64cce26c60d8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1d9dbed129eebe894db0a4dea4ba75f322ea73"/>
  <p:tag name="KSO_WM_NEWLAYOUT_GROUP_ID" val="layout_26"/>
  <p:tag name="KSO_WM_NEWLAYOUT_ID" val="slide_89ef8a093ea5c45f"/>
</p:tagLst>
</file>

<file path=ppt/tags/tag1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09ad9279e57b1834f906553844e6910d7cf7df0"/>
  <p:tag name="KSO_WM_NEWLAYOUT_GROUP_ID" val="layout_2"/>
  <p:tag name="KSO_WM_NEWLAYOUT_ID" val="slide_0494771ff88aefe6"/>
</p:tagLst>
</file>

<file path=ppt/tags/tag1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cb23a38fa4e6985ab165fbd1028f8f1c9f7246"/>
  <p:tag name="KSO_WM_NEWLAYOUT_GROUP_ID" val="layout_30"/>
  <p:tag name="KSO_WM_NEWLAYOUT_ID" val="slide_0d9aba63b5e2ac54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7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7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7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02556c5dc0b12510ba1f51ea7ed902b700f532a"/>
  <p:tag name="KSO_WM_NEWLAYOUT_GROUP_ID" val="layout_10003"/>
  <p:tag name="KSO_WM_NEWLAYOUT_ID" val="slide_3f387b6926fb182b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192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ad20343e472aa2bbf538db3ffd7ce81eb87843e6"/>
  <p:tag name="KSO_WM_NEWLAYOUT_GROUP_ID" val="layout_1-5"/>
  <p:tag name="KSO_WM_NEWLAYOUT_ID" val="slide_cea45c27deb23863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0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2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0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2"/>
  <p:tag name="KSO_WM_UNIT_TYPE" val="l_h_i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0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3_2"/>
  <p:tag name="KSO_WM_UNIT_TYPE" val="l_h_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1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4_2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1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5_2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2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f0016fc3a4d9d85cac3fd66a0f2d69febfea20"/>
  <p:tag name="KSO_WM_NEWLAYOUT_GROUP_ID" val="layout_3"/>
  <p:tag name="KSO_WM_NEWLAYOUT_ID" val="slide_0576b72b971413eb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23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287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3.0"/>
</p:tagLst>
</file>

<file path=ppt/tags/tag288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28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29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29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bc940d1081d37439c663a328d171f70ad343cf09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295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296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297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298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299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0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301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30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303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304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305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306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2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2"/>
  <p:tag name="KSO_WM_TEMPLATE_MASTER_TYPE" val="0"/>
  <p:tag name="KSO_WM_TEMPLATE_COLOR_TYPE" val="0"/>
  <p:tag name="KSO_WM_BEAUTIFY_FLAG" val="#wm#"/>
</p:tagLst>
</file>

<file path=ppt/tags/tag31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5a1b941cbe10f483"/>
  <p:tag name="KSO_WM_AITEMPLATE_STYLE_ID" val="69796643704"/>
</p:tagLst>
</file>

<file path=ppt/tags/tag31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2"/>
  <p:tag name="KSO_WM_UNIT_LAYERLEVEL" val="1"/>
  <p:tag name="KSO_WM_UNIT_ID" val="custom40494632_1*f*1"/>
  <p:tag name="KSO_WM_TAG_VERSION" val="3.0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20XX YEAR"/>
  <p:tag name="KSO_WM_UNIT_VALUE" val="27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2"/>
  <p:tag name="KSO_WM_UNIT_LAYERLEVEL" val="1"/>
  <p:tag name="KSO_WM_UNIT_ID" val="custom40494632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1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2"/>
  <p:tag name="KSO_WM_UNIT_LAYERLEVEL" val="1"/>
  <p:tag name="KSO_WM_UNIT_ID" val="custom40494632_1*f*2"/>
  <p:tag name="KSO_WM_TAG_VERSION" val="3.0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BY WPS"/>
  <p:tag name="KSO_WM_UNIT_VALUE" val="15"/>
</p:tagLst>
</file>

<file path=ppt/tags/tag319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2"/>
  <p:tag name="KSO_WM_SLIDE_ID" val="custom40494632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1d9dbed129eebe894db0a4dea4ba75f322ea73"/>
  <p:tag name="KSO_WM_NEWLAYOUT_GROUP_ID" val="layout_26"/>
  <p:tag name="KSO_WM_NEWLAYOUT_ID" val="slide_89ef8a093ea5c45f"/>
  <p:tag name="KSO_WM_UNIT_PRESET_TEXT" val="单击此处添加标题"/>
</p:tagLst>
</file>

<file path=ppt/tags/tag3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671af739-c0cb-4f70-9749-61923e26ab38.jpg?Expires=1799064674\u0026AWSAccessKeyId=AKLT9NSy7kh8TIS1UzNqLRY2\u0026Signature=LlKEV4Ne5F%2BUg23Duu4VtGxvdn8%3D&quot;,&quot;product_name&quot;:&quot;wps-wpp-pc&quot;,&quot;intention_code&quot;:&quot;wps_wpp_generate_outline_pay&quot;}*auto_qingqiu_3.0.4_Mock_V1_prod*1767528660306_814e38_28983d8b7b5d-slide-6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3f83f6828056ecb36afa9f04d112fa50_0.png?Expires=1767615069\u0026AWSAccessKeyId=AKLTHzmNYxS86KQFnb2pvxtA\u0026Signature=tWhBebjXF%2Fc6SIoaCAvziPEvWlM%3D&quot;,&quot;product_name&quot;:&quot;wps-wpp-pc&quot;,&quot;intention_code&quot;:&quot;wps_wpp_generate_outline_pay&quot;}*auto_cache_hit_3.0.4_Mock_V1_prod*1767528660306_814e38_28983d8b7b5d-slide-6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04"/>
  <p:tag name="KSO_WM_TEMPLATE_SLIDE_ID" val="slide_89ef8a093ea5c45f"/>
</p:tagLst>
</file>

<file path=ppt/tags/tag33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c57f26e604e08cd0f5282db2bbf5d032a1bf4d"/>
  <p:tag name="KSO_WM_NEWLAYOUT_GROUP_ID" val="layout_51"/>
  <p:tag name="KSO_WM_NEWLAYOUT_ID" val="slide_faeb64cce26c60d8"/>
  <p:tag name="KSO_WM_UNIT_PRESET_TEXT" val="单击此处添加标题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ae7494db86ba630e437b336f4fda0491_0.png?Expires=1767615069\u0026AWSAccessKeyId=AKLTHzmNYxS86KQFnb2pvxtA\u0026Signature=g1RClL57VFXn1b6W6YvNVnF8yLM%3D&quot;,&quot;product_name&quot;:&quot;wps-wpp-pc&quot;,&quot;intention_code&quot;:&quot;wps_wpp_generate_outline_pay&quot;}*auto_cache_hit_3.0.4_Mock_V1_prod*1767528660306_814e38_28983d8b7b5d-slide-8"/>
</p:tagLst>
</file>

<file path=ppt/tags/tag3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3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704"/>
  <p:tag name="KSO_WM_TEMPLATE_SLIDE_ID" val="slide_faeb64cce26c60d8"/>
</p:tagLst>
</file>

<file path=ppt/tags/tag3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976ed7396ba8ec52ab4715515f135639439a61"/>
  <p:tag name="KSO_WM_NEWLAYOUT_GROUP_ID" val="layout_10013"/>
  <p:tag name="KSO_WM_NEWLAYOUT_ID" val="slide_2b9069f18f10c117"/>
  <p:tag name="KSO_WM_UNIT_PRESET_TEXT" val="单击此处添加标题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e6b6c164-3d21-4420-abc8-819e2650b5e5.jpg?Expires=1799064673\u0026AWSAccessKeyId=AKLT9NSy7kh8TIS1UzNqLRY2\u0026Signature=PNdri3wlrCLUTNuY3sjaVkWQxsA%3D&quot;,&quot;product_name&quot;:&quot;wps-wpp-pc&quot;,&quot;intention_code&quot;:&quot;wps_wpp_generate_outline_pay&quot;}*auto_qingqiu_3.0.4_Mock_V1_prod*1767528660306_814e38_28983d8b7b5d-slide-18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04"/>
  <p:tag name="KSO_WM_TEMPLATE_SLIDE_ID" val="slide_2b9069f18f10c117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f0016fc3a4d9d85cac3fd66a0f2d69febfea20"/>
  <p:tag name="KSO_WM_NEWLAYOUT_GROUP_ID" val="layout_3"/>
  <p:tag name="KSO_WM_NEWLAYOUT_ID" val="slide_0576b72b971413eb"/>
  <p:tag name="KSO_WM_UNIT_PRESET_TEXT" val="单击此处添加标题"/>
</p:tagLst>
</file>

<file path=ppt/tags/tag34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4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1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55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04"/>
  <p:tag name="KSO_WM_TEMPLATE_SLIDE_ID" val="slide_0576b72b971413eb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f674745777b1112001c17b4b43a6f1bf1dea88"/>
  <p:tag name="KSO_WM_NEWLAYOUT_GROUP_ID" val="layout_35"/>
  <p:tag name="KSO_WM_NEWLAYOUT_ID" val="slide_3a8d68c4cb9e2e1d"/>
  <p:tag name="KSO_WM_UNIT_PRESET_TEXT" val="单击此处添加标题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04"/>
  <p:tag name="KSO_WM_TEMPLATE_SLIDE_ID" val="slide_3a8d68c4cb9e2e1d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3e8546af20bf3fa949a194fa4b534e515d6dc0"/>
  <p:tag name="KSO_WM_NEWLAYOUT_GROUP_ID" val="layout_27"/>
  <p:tag name="KSO_WM_NEWLAYOUT_ID" val="slide_e8da08e968e1bc2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976ed7396ba8ec52ab4715515f135639439a61"/>
  <p:tag name="KSO_WM_NEWLAYOUT_GROUP_ID" val="layout_10013"/>
  <p:tag name="KSO_WM_NEWLAYOUT_ID" val="slide_2b9069f18f10c117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4e4c7bbe3c4db38b5268ec7b93a08c1987c696"/>
  <p:tag name="KSO_WM_NEWLAYOUT_GROUP_ID" val="layout_59"/>
  <p:tag name="KSO_WM_NEWLAYOUT_ID" val="slide_a37e02253c1e1e31"/>
</p:tagLst>
</file>

<file path=ppt/tags/tag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912b48647e7a036227cb5ac4f58598496c2725"/>
  <p:tag name="KSO_WM_NEWLAYOUT_GROUP_ID" val="layout_34"/>
  <p:tag name="KSO_WM_NEWLAYOUT_ID" val="slide_0fcf97e704f98e41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2d2a71628fae37761f3d92536d806762faee0d6"/>
  <p:tag name="KSO_WM_NEWLAYOUT_GROUP_ID" val="layout_10004"/>
  <p:tag name="KSO_WM_NEWLAYOUT_ID" val="slide_2413216d433b758f"/>
</p:tagLst>
</file>

<file path=ppt/tags/tag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1_1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10,&quot;dk2&quot;:-10,&quot;lt1&quot;:80,&quot;lt2&quot;:70},{&quot;dk1&quot;:10,&quot;dk2&quot;:10,&quot;lt1&quot;:90,&quot;lt2&quot;:80}]"/>
  <p:tag name="KSO_WM_SHAPE_UPDATE_BRIGHT" val="1"/>
  <p:tag name="KSO_WM_SYNC_SLIDE_TEXT" val="1"/>
  <p:tag name="KSO_WM_UNIT_INDEX" val="1_2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华丽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黑金高端简约风主题">
  <a:themeElements>
    <a:clrScheme name="自定义 379">
      <a:dk1>
        <a:srgbClr val="000000"/>
      </a:dk1>
      <a:lt1>
        <a:srgbClr val="FFFFFF"/>
      </a:lt1>
      <a:dk2>
        <a:srgbClr val="1B1508"/>
      </a:dk2>
      <a:lt2>
        <a:srgbClr val="FBF4E9"/>
      </a:lt2>
      <a:accent1>
        <a:srgbClr val="DFAA5D"/>
      </a:accent1>
      <a:accent2>
        <a:srgbClr val="464138"/>
      </a:accent2>
      <a:accent3>
        <a:srgbClr val="E7BD8B"/>
      </a:accent3>
      <a:accent4>
        <a:srgbClr val="554D3C"/>
      </a:accent4>
      <a:accent5>
        <a:srgbClr val="EFD5B5"/>
      </a:accent5>
      <a:accent6>
        <a:srgbClr val="675B41"/>
      </a:accent6>
      <a:hlink>
        <a:srgbClr val="C18921"/>
      </a:hlink>
      <a:folHlink>
        <a:srgbClr val="A3784C"/>
      </a:folHlink>
    </a:clrScheme>
    <a:fontScheme name="简约-商务-党政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3740</Words>
  <Application>WPS 演示</Application>
  <PresentationFormat>宽屏</PresentationFormat>
  <Paragraphs>199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64" baseType="lpstr">
      <vt:lpstr>Arial</vt:lpstr>
      <vt:lpstr>宋体</vt:lpstr>
      <vt:lpstr>Wingdings</vt:lpstr>
      <vt:lpstr>Calibri Light</vt:lpstr>
      <vt:lpstr>Times New Roman</vt:lpstr>
      <vt:lpstr>华文楷体</vt:lpstr>
      <vt:lpstr>黑体</vt:lpstr>
      <vt:lpstr>Arial Bold</vt:lpstr>
      <vt:lpstr>Calibri</vt:lpstr>
      <vt:lpstr>Trebuchet MS</vt:lpstr>
      <vt:lpstr>微软雅黑</vt:lpstr>
      <vt:lpstr>Arial Unicode MS</vt:lpstr>
      <vt:lpstr>Liter</vt:lpstr>
      <vt:lpstr>Segoe Print</vt:lpstr>
      <vt:lpstr>Liter</vt:lpstr>
      <vt:lpstr>Liter</vt:lpstr>
      <vt:lpstr>MiSans</vt:lpstr>
      <vt:lpstr>MiSans</vt:lpstr>
      <vt:lpstr>MiSans</vt:lpstr>
      <vt:lpstr>等线</vt:lpstr>
      <vt:lpstr>MingLiU-ExtB</vt:lpstr>
      <vt:lpstr>Calibri</vt:lpstr>
      <vt:lpstr>Wingdings</vt:lpstr>
      <vt:lpstr>Wonder Arial</vt:lpstr>
      <vt:lpstr>Mistral</vt:lpstr>
      <vt:lpstr>MiSans Normal</vt:lpstr>
      <vt:lpstr>MiSans Medium</vt:lpstr>
      <vt:lpstr>Office Theme</vt:lpstr>
      <vt:lpstr>1_Office 主题</vt:lpstr>
      <vt:lpstr>1_黑金高端简约风主题</vt:lpstr>
      <vt:lpstr>用户数据采集与关联分析 （结课作业）</vt:lpstr>
      <vt:lpstr>01 文本数据分析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 关联数据分析</vt:lpstr>
      <vt:lpstr>PowerPoint 演示文稿</vt:lpstr>
      <vt:lpstr>PowerPoint 演示文稿</vt:lpstr>
      <vt:lpstr>阿里 AliMe MKG多模态知识生态介绍</vt:lpstr>
      <vt:lpstr>核心定位：从 “三元组知识” 到 “多模态生态”，聚焦直播带货与智能导购</vt:lpstr>
      <vt:lpstr>生态构建核心架构（2024 - 2025 升级）</vt:lpstr>
      <vt:lpstr>技术突破</vt:lpstr>
      <vt:lpstr>核心总结，三列并列</vt:lpstr>
      <vt:lpstr>未来方向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fish</dc:creator>
  <cp:lastModifiedBy>189----8910</cp:lastModifiedBy>
  <cp:revision>2014</cp:revision>
  <dcterms:created xsi:type="dcterms:W3CDTF">2025-11-25T03:03:00Z</dcterms:created>
  <dcterms:modified xsi:type="dcterms:W3CDTF">2026-01-04T12:16:12Z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6781342FDD0049B39D21920E6ED44C09</vt:lpwstr>
  </property>
</Properties>
</file>